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4"/>
  </p:notesMasterIdLst>
  <p:sldIdLst>
    <p:sldId id="256" r:id="rId2"/>
    <p:sldId id="257" r:id="rId3"/>
    <p:sldId id="292" r:id="rId4"/>
    <p:sldId id="258" r:id="rId5"/>
    <p:sldId id="260" r:id="rId6"/>
    <p:sldId id="293" r:id="rId7"/>
    <p:sldId id="276" r:id="rId8"/>
    <p:sldId id="277" r:id="rId9"/>
    <p:sldId id="262" r:id="rId10"/>
    <p:sldId id="275" r:id="rId11"/>
    <p:sldId id="280" r:id="rId12"/>
    <p:sldId id="278" r:id="rId13"/>
    <p:sldId id="300" r:id="rId14"/>
    <p:sldId id="279" r:id="rId15"/>
    <p:sldId id="282" r:id="rId16"/>
    <p:sldId id="263" r:id="rId17"/>
    <p:sldId id="273" r:id="rId18"/>
    <p:sldId id="286" r:id="rId19"/>
    <p:sldId id="287" r:id="rId20"/>
    <p:sldId id="288" r:id="rId21"/>
    <p:sldId id="289" r:id="rId22"/>
    <p:sldId id="290" r:id="rId23"/>
    <p:sldId id="294" r:id="rId24"/>
    <p:sldId id="283" r:id="rId25"/>
    <p:sldId id="284" r:id="rId26"/>
    <p:sldId id="302" r:id="rId27"/>
    <p:sldId id="285" r:id="rId28"/>
    <p:sldId id="291" r:id="rId29"/>
    <p:sldId id="295" r:id="rId30"/>
    <p:sldId id="296" r:id="rId31"/>
    <p:sldId id="297" r:id="rId32"/>
    <p:sldId id="29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E0AC2B-BB8D-4A30-B9DA-4C9E87145C78}" type="datetimeFigureOut">
              <a:rPr lang="en-US" smtClean="0"/>
              <a:pPr/>
              <a:t>5/19/2016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83216E-B5B0-46F2-BE52-6F8C4B6BA4F4}"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r>
              <a:rPr lang="en-US" smtClean="0"/>
              <a:t>5/15/2016</a:t>
            </a:r>
            <a:endParaRPr lang="en-GB"/>
          </a:p>
        </p:txBody>
      </p:sp>
      <p:sp>
        <p:nvSpPr>
          <p:cNvPr id="5" name="Footer Placeholder 4"/>
          <p:cNvSpPr>
            <a:spLocks noGrp="1"/>
          </p:cNvSpPr>
          <p:nvPr>
            <p:ph type="ftr" sz="quarter" idx="11"/>
          </p:nvPr>
        </p:nvSpPr>
        <p:spPr/>
        <p:txBody>
          <a:bodyPr/>
          <a:lstStyle/>
          <a:p>
            <a:r>
              <a:rPr lang="en-GB" smtClean="0"/>
              <a:t>law amendment presentation BKK May25</a:t>
            </a:r>
            <a:endParaRPr lang="en-GB"/>
          </a:p>
        </p:txBody>
      </p:sp>
      <p:sp>
        <p:nvSpPr>
          <p:cNvPr id="6" name="Slide Number Placeholder 5"/>
          <p:cNvSpPr>
            <a:spLocks noGrp="1"/>
          </p:cNvSpPr>
          <p:nvPr>
            <p:ph type="sldNum" sz="quarter" idx="12"/>
          </p:nvPr>
        </p:nvSpPr>
        <p:spPr/>
        <p:txBody>
          <a:bodyPr/>
          <a:lstStyle/>
          <a:p>
            <a:fld id="{ADDA03D4-0231-476F-B4BD-51561B6685C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t>5/15/2016</a:t>
            </a:r>
            <a:endParaRPr lang="en-GB"/>
          </a:p>
        </p:txBody>
      </p:sp>
      <p:sp>
        <p:nvSpPr>
          <p:cNvPr id="5" name="Footer Placeholder 4"/>
          <p:cNvSpPr>
            <a:spLocks noGrp="1"/>
          </p:cNvSpPr>
          <p:nvPr>
            <p:ph type="ftr" sz="quarter" idx="11"/>
          </p:nvPr>
        </p:nvSpPr>
        <p:spPr/>
        <p:txBody>
          <a:bodyPr/>
          <a:lstStyle/>
          <a:p>
            <a:r>
              <a:rPr lang="en-GB" smtClean="0"/>
              <a:t>law amendment presentation BKK May25</a:t>
            </a:r>
            <a:endParaRPr lang="en-GB"/>
          </a:p>
        </p:txBody>
      </p:sp>
      <p:sp>
        <p:nvSpPr>
          <p:cNvPr id="6" name="Slide Number Placeholder 5"/>
          <p:cNvSpPr>
            <a:spLocks noGrp="1"/>
          </p:cNvSpPr>
          <p:nvPr>
            <p:ph type="sldNum" sz="quarter" idx="12"/>
          </p:nvPr>
        </p:nvSpPr>
        <p:spPr/>
        <p:txBody>
          <a:bodyPr/>
          <a:lstStyle/>
          <a:p>
            <a:fld id="{ADDA03D4-0231-476F-B4BD-51561B6685C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t>5/15/2016</a:t>
            </a:r>
            <a:endParaRPr lang="en-GB"/>
          </a:p>
        </p:txBody>
      </p:sp>
      <p:sp>
        <p:nvSpPr>
          <p:cNvPr id="5" name="Footer Placeholder 4"/>
          <p:cNvSpPr>
            <a:spLocks noGrp="1"/>
          </p:cNvSpPr>
          <p:nvPr>
            <p:ph type="ftr" sz="quarter" idx="11"/>
          </p:nvPr>
        </p:nvSpPr>
        <p:spPr/>
        <p:txBody>
          <a:bodyPr/>
          <a:lstStyle/>
          <a:p>
            <a:r>
              <a:rPr lang="en-GB" smtClean="0"/>
              <a:t>law amendment presentation BKK May25</a:t>
            </a:r>
            <a:endParaRPr lang="en-GB"/>
          </a:p>
        </p:txBody>
      </p:sp>
      <p:sp>
        <p:nvSpPr>
          <p:cNvPr id="6" name="Slide Number Placeholder 5"/>
          <p:cNvSpPr>
            <a:spLocks noGrp="1"/>
          </p:cNvSpPr>
          <p:nvPr>
            <p:ph type="sldNum" sz="quarter" idx="12"/>
          </p:nvPr>
        </p:nvSpPr>
        <p:spPr/>
        <p:txBody>
          <a:bodyPr/>
          <a:lstStyle/>
          <a:p>
            <a:fld id="{ADDA03D4-0231-476F-B4BD-51561B6685C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t>5/15/2016</a:t>
            </a:r>
            <a:endParaRPr lang="en-GB"/>
          </a:p>
        </p:txBody>
      </p:sp>
      <p:sp>
        <p:nvSpPr>
          <p:cNvPr id="5" name="Footer Placeholder 4"/>
          <p:cNvSpPr>
            <a:spLocks noGrp="1"/>
          </p:cNvSpPr>
          <p:nvPr>
            <p:ph type="ftr" sz="quarter" idx="11"/>
          </p:nvPr>
        </p:nvSpPr>
        <p:spPr/>
        <p:txBody>
          <a:bodyPr/>
          <a:lstStyle/>
          <a:p>
            <a:r>
              <a:rPr lang="en-GB" smtClean="0"/>
              <a:t>law amendment presentation BKK May25</a:t>
            </a:r>
            <a:endParaRPr lang="en-GB"/>
          </a:p>
        </p:txBody>
      </p:sp>
      <p:sp>
        <p:nvSpPr>
          <p:cNvPr id="6" name="Slide Number Placeholder 5"/>
          <p:cNvSpPr>
            <a:spLocks noGrp="1"/>
          </p:cNvSpPr>
          <p:nvPr>
            <p:ph type="sldNum" sz="quarter" idx="12"/>
          </p:nvPr>
        </p:nvSpPr>
        <p:spPr/>
        <p:txBody>
          <a:bodyPr/>
          <a:lstStyle/>
          <a:p>
            <a:fld id="{ADDA03D4-0231-476F-B4BD-51561B6685C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5/15/2016</a:t>
            </a:r>
            <a:endParaRPr lang="en-GB"/>
          </a:p>
        </p:txBody>
      </p:sp>
      <p:sp>
        <p:nvSpPr>
          <p:cNvPr id="5" name="Footer Placeholder 4"/>
          <p:cNvSpPr>
            <a:spLocks noGrp="1"/>
          </p:cNvSpPr>
          <p:nvPr>
            <p:ph type="ftr" sz="quarter" idx="11"/>
          </p:nvPr>
        </p:nvSpPr>
        <p:spPr/>
        <p:txBody>
          <a:bodyPr/>
          <a:lstStyle/>
          <a:p>
            <a:r>
              <a:rPr lang="en-GB" smtClean="0"/>
              <a:t>law amendment presentation BKK May25</a:t>
            </a:r>
            <a:endParaRPr lang="en-GB"/>
          </a:p>
        </p:txBody>
      </p:sp>
      <p:sp>
        <p:nvSpPr>
          <p:cNvPr id="6" name="Slide Number Placeholder 5"/>
          <p:cNvSpPr>
            <a:spLocks noGrp="1"/>
          </p:cNvSpPr>
          <p:nvPr>
            <p:ph type="sldNum" sz="quarter" idx="12"/>
          </p:nvPr>
        </p:nvSpPr>
        <p:spPr/>
        <p:txBody>
          <a:bodyPr/>
          <a:lstStyle/>
          <a:p>
            <a:fld id="{ADDA03D4-0231-476F-B4BD-51561B6685C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r>
              <a:rPr lang="en-US" smtClean="0"/>
              <a:t>5/15/2016</a:t>
            </a:r>
            <a:endParaRPr lang="en-GB"/>
          </a:p>
        </p:txBody>
      </p:sp>
      <p:sp>
        <p:nvSpPr>
          <p:cNvPr id="6" name="Footer Placeholder 5"/>
          <p:cNvSpPr>
            <a:spLocks noGrp="1"/>
          </p:cNvSpPr>
          <p:nvPr>
            <p:ph type="ftr" sz="quarter" idx="11"/>
          </p:nvPr>
        </p:nvSpPr>
        <p:spPr/>
        <p:txBody>
          <a:bodyPr/>
          <a:lstStyle/>
          <a:p>
            <a:r>
              <a:rPr lang="en-GB" smtClean="0"/>
              <a:t>law amendment presentation BKK May25</a:t>
            </a:r>
            <a:endParaRPr lang="en-GB"/>
          </a:p>
        </p:txBody>
      </p:sp>
      <p:sp>
        <p:nvSpPr>
          <p:cNvPr id="7" name="Slide Number Placeholder 6"/>
          <p:cNvSpPr>
            <a:spLocks noGrp="1"/>
          </p:cNvSpPr>
          <p:nvPr>
            <p:ph type="sldNum" sz="quarter" idx="12"/>
          </p:nvPr>
        </p:nvSpPr>
        <p:spPr/>
        <p:txBody>
          <a:bodyPr/>
          <a:lstStyle/>
          <a:p>
            <a:fld id="{ADDA03D4-0231-476F-B4BD-51561B6685C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r>
              <a:rPr lang="en-US" smtClean="0"/>
              <a:t>5/15/2016</a:t>
            </a:r>
            <a:endParaRPr lang="en-GB"/>
          </a:p>
        </p:txBody>
      </p:sp>
      <p:sp>
        <p:nvSpPr>
          <p:cNvPr id="8" name="Footer Placeholder 7"/>
          <p:cNvSpPr>
            <a:spLocks noGrp="1"/>
          </p:cNvSpPr>
          <p:nvPr>
            <p:ph type="ftr" sz="quarter" idx="11"/>
          </p:nvPr>
        </p:nvSpPr>
        <p:spPr/>
        <p:txBody>
          <a:bodyPr/>
          <a:lstStyle/>
          <a:p>
            <a:r>
              <a:rPr lang="en-GB" smtClean="0"/>
              <a:t>law amendment presentation BKK May25</a:t>
            </a:r>
            <a:endParaRPr lang="en-GB"/>
          </a:p>
        </p:txBody>
      </p:sp>
      <p:sp>
        <p:nvSpPr>
          <p:cNvPr id="9" name="Slide Number Placeholder 8"/>
          <p:cNvSpPr>
            <a:spLocks noGrp="1"/>
          </p:cNvSpPr>
          <p:nvPr>
            <p:ph type="sldNum" sz="quarter" idx="12"/>
          </p:nvPr>
        </p:nvSpPr>
        <p:spPr/>
        <p:txBody>
          <a:bodyPr/>
          <a:lstStyle/>
          <a:p>
            <a:fld id="{ADDA03D4-0231-476F-B4BD-51561B6685C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r>
              <a:rPr lang="en-US" smtClean="0"/>
              <a:t>5/15/2016</a:t>
            </a:r>
            <a:endParaRPr lang="en-GB"/>
          </a:p>
        </p:txBody>
      </p:sp>
      <p:sp>
        <p:nvSpPr>
          <p:cNvPr id="4" name="Footer Placeholder 3"/>
          <p:cNvSpPr>
            <a:spLocks noGrp="1"/>
          </p:cNvSpPr>
          <p:nvPr>
            <p:ph type="ftr" sz="quarter" idx="11"/>
          </p:nvPr>
        </p:nvSpPr>
        <p:spPr/>
        <p:txBody>
          <a:bodyPr/>
          <a:lstStyle/>
          <a:p>
            <a:r>
              <a:rPr lang="en-GB" smtClean="0"/>
              <a:t>law amendment presentation BKK May25</a:t>
            </a:r>
            <a:endParaRPr lang="en-GB"/>
          </a:p>
        </p:txBody>
      </p:sp>
      <p:sp>
        <p:nvSpPr>
          <p:cNvPr id="5" name="Slide Number Placeholder 4"/>
          <p:cNvSpPr>
            <a:spLocks noGrp="1"/>
          </p:cNvSpPr>
          <p:nvPr>
            <p:ph type="sldNum" sz="quarter" idx="12"/>
          </p:nvPr>
        </p:nvSpPr>
        <p:spPr/>
        <p:txBody>
          <a:bodyPr/>
          <a:lstStyle/>
          <a:p>
            <a:fld id="{ADDA03D4-0231-476F-B4BD-51561B6685C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5/15/2016</a:t>
            </a:r>
            <a:endParaRPr lang="en-GB"/>
          </a:p>
        </p:txBody>
      </p:sp>
      <p:sp>
        <p:nvSpPr>
          <p:cNvPr id="3" name="Footer Placeholder 2"/>
          <p:cNvSpPr>
            <a:spLocks noGrp="1"/>
          </p:cNvSpPr>
          <p:nvPr>
            <p:ph type="ftr" sz="quarter" idx="11"/>
          </p:nvPr>
        </p:nvSpPr>
        <p:spPr/>
        <p:txBody>
          <a:bodyPr/>
          <a:lstStyle/>
          <a:p>
            <a:r>
              <a:rPr lang="en-GB" smtClean="0"/>
              <a:t>law amendment presentation BKK May25</a:t>
            </a:r>
            <a:endParaRPr lang="en-GB"/>
          </a:p>
        </p:txBody>
      </p:sp>
      <p:sp>
        <p:nvSpPr>
          <p:cNvPr id="4" name="Slide Number Placeholder 3"/>
          <p:cNvSpPr>
            <a:spLocks noGrp="1"/>
          </p:cNvSpPr>
          <p:nvPr>
            <p:ph type="sldNum" sz="quarter" idx="12"/>
          </p:nvPr>
        </p:nvSpPr>
        <p:spPr/>
        <p:txBody>
          <a:bodyPr/>
          <a:lstStyle/>
          <a:p>
            <a:fld id="{ADDA03D4-0231-476F-B4BD-51561B6685C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5/15/2016</a:t>
            </a:r>
            <a:endParaRPr lang="en-GB"/>
          </a:p>
        </p:txBody>
      </p:sp>
      <p:sp>
        <p:nvSpPr>
          <p:cNvPr id="6" name="Footer Placeholder 5"/>
          <p:cNvSpPr>
            <a:spLocks noGrp="1"/>
          </p:cNvSpPr>
          <p:nvPr>
            <p:ph type="ftr" sz="quarter" idx="11"/>
          </p:nvPr>
        </p:nvSpPr>
        <p:spPr/>
        <p:txBody>
          <a:bodyPr/>
          <a:lstStyle/>
          <a:p>
            <a:r>
              <a:rPr lang="en-GB" smtClean="0"/>
              <a:t>law amendment presentation BKK May25</a:t>
            </a:r>
            <a:endParaRPr lang="en-GB"/>
          </a:p>
        </p:txBody>
      </p:sp>
      <p:sp>
        <p:nvSpPr>
          <p:cNvPr id="7" name="Slide Number Placeholder 6"/>
          <p:cNvSpPr>
            <a:spLocks noGrp="1"/>
          </p:cNvSpPr>
          <p:nvPr>
            <p:ph type="sldNum" sz="quarter" idx="12"/>
          </p:nvPr>
        </p:nvSpPr>
        <p:spPr/>
        <p:txBody>
          <a:bodyPr/>
          <a:lstStyle/>
          <a:p>
            <a:fld id="{ADDA03D4-0231-476F-B4BD-51561B6685C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5/15/2016</a:t>
            </a:r>
            <a:endParaRPr lang="en-GB"/>
          </a:p>
        </p:txBody>
      </p:sp>
      <p:sp>
        <p:nvSpPr>
          <p:cNvPr id="6" name="Footer Placeholder 5"/>
          <p:cNvSpPr>
            <a:spLocks noGrp="1"/>
          </p:cNvSpPr>
          <p:nvPr>
            <p:ph type="ftr" sz="quarter" idx="11"/>
          </p:nvPr>
        </p:nvSpPr>
        <p:spPr/>
        <p:txBody>
          <a:bodyPr/>
          <a:lstStyle/>
          <a:p>
            <a:r>
              <a:rPr lang="en-GB" smtClean="0"/>
              <a:t>law amendment presentation BKK May25</a:t>
            </a:r>
            <a:endParaRPr lang="en-GB"/>
          </a:p>
        </p:txBody>
      </p:sp>
      <p:sp>
        <p:nvSpPr>
          <p:cNvPr id="7" name="Slide Number Placeholder 6"/>
          <p:cNvSpPr>
            <a:spLocks noGrp="1"/>
          </p:cNvSpPr>
          <p:nvPr>
            <p:ph type="sldNum" sz="quarter" idx="12"/>
          </p:nvPr>
        </p:nvSpPr>
        <p:spPr/>
        <p:txBody>
          <a:bodyPr/>
          <a:lstStyle/>
          <a:p>
            <a:fld id="{ADDA03D4-0231-476F-B4BD-51561B6685C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5/15/2016</a:t>
            </a:r>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law amendment presentation BKK May25</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DA03D4-0231-476F-B4BD-51561B6685C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941517"/>
          </a:xfrm>
          <a:solidFill>
            <a:schemeClr val="tx2">
              <a:lumMod val="20000"/>
              <a:lumOff val="80000"/>
            </a:schemeClr>
          </a:solidFill>
        </p:spPr>
        <p:txBody>
          <a:bodyPr/>
          <a:lstStyle/>
          <a:p>
            <a:r>
              <a:rPr lang="en-US" dirty="0" smtClean="0"/>
              <a:t>Mining Law Amendment in Myanmar</a:t>
            </a:r>
            <a:endParaRPr lang="en-GB" dirty="0"/>
          </a:p>
        </p:txBody>
      </p:sp>
      <p:sp>
        <p:nvSpPr>
          <p:cNvPr id="3" name="Subtitle 2"/>
          <p:cNvSpPr>
            <a:spLocks noGrp="1"/>
          </p:cNvSpPr>
          <p:nvPr>
            <p:ph type="subTitle" idx="1"/>
          </p:nvPr>
        </p:nvSpPr>
        <p:spPr>
          <a:xfrm>
            <a:off x="3929058" y="4357694"/>
            <a:ext cx="3843342" cy="1281106"/>
          </a:xfrm>
        </p:spPr>
        <p:style>
          <a:lnRef idx="1">
            <a:schemeClr val="accent3"/>
          </a:lnRef>
          <a:fillRef idx="2">
            <a:schemeClr val="accent3"/>
          </a:fillRef>
          <a:effectRef idx="1">
            <a:schemeClr val="accent3"/>
          </a:effectRef>
          <a:fontRef idx="minor">
            <a:schemeClr val="dk1"/>
          </a:fontRef>
        </p:style>
        <p:txBody>
          <a:bodyPr>
            <a:normAutofit/>
          </a:bodyPr>
          <a:lstStyle/>
          <a:p>
            <a:r>
              <a:rPr lang="en-US" sz="2000" b="1" dirty="0" smtClean="0"/>
              <a:t>Zaw win</a:t>
            </a:r>
          </a:p>
          <a:p>
            <a:r>
              <a:rPr lang="en-US" sz="2000" b="1" dirty="0" smtClean="0"/>
              <a:t>Director (Retired, Dept of Mines)</a:t>
            </a:r>
            <a:endParaRPr lang="en-GB" sz="2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00B0F0"/>
          </a:solidFill>
        </p:spPr>
        <p:txBody>
          <a:bodyPr/>
          <a:lstStyle/>
          <a:p>
            <a:r>
              <a:rPr lang="en-US" b="1" dirty="0" smtClean="0">
                <a:solidFill>
                  <a:schemeClr val="bg1"/>
                </a:solidFill>
              </a:rPr>
              <a:t>Types of Permits   (1/5)</a:t>
            </a:r>
            <a:endParaRPr lang="en-GB" b="1" dirty="0">
              <a:solidFill>
                <a:schemeClr val="bg1"/>
              </a:solidFill>
            </a:endParaRPr>
          </a:p>
        </p:txBody>
      </p:sp>
      <p:sp>
        <p:nvSpPr>
          <p:cNvPr id="5" name="Text Placeholder 4"/>
          <p:cNvSpPr>
            <a:spLocks noGrp="1"/>
          </p:cNvSpPr>
          <p:nvPr>
            <p:ph type="body" idx="1"/>
          </p:nvPr>
        </p:nvSpPr>
        <p:spPr>
          <a:solidFill>
            <a:schemeClr val="accent2">
              <a:lumMod val="40000"/>
              <a:lumOff val="60000"/>
            </a:schemeClr>
          </a:solidFill>
        </p:spPr>
        <p:txBody>
          <a:bodyPr>
            <a:normAutofit fontScale="92500" lnSpcReduction="20000"/>
          </a:bodyPr>
          <a:lstStyle/>
          <a:p>
            <a:r>
              <a:rPr lang="en-US" dirty="0" smtClean="0">
                <a:solidFill>
                  <a:schemeClr val="bg1"/>
                </a:solidFill>
              </a:rPr>
              <a:t>Types of Permits before Amendment</a:t>
            </a:r>
            <a:endParaRPr lang="en-GB" dirty="0">
              <a:solidFill>
                <a:schemeClr val="bg1"/>
              </a:solidFill>
            </a:endParaRPr>
          </a:p>
        </p:txBody>
      </p:sp>
      <p:sp>
        <p:nvSpPr>
          <p:cNvPr id="6" name="Content Placeholder 5"/>
          <p:cNvSpPr>
            <a:spLocks noGrp="1"/>
          </p:cNvSpPr>
          <p:nvPr>
            <p:ph sz="half" idx="2"/>
          </p:nvPr>
        </p:nvSpPr>
        <p:spPr>
          <a:solidFill>
            <a:srgbClr val="FFFF00"/>
          </a:solidFill>
        </p:spPr>
        <p:txBody>
          <a:bodyPr/>
          <a:lstStyle/>
          <a:p>
            <a:r>
              <a:rPr lang="en-US" b="1" dirty="0" smtClean="0"/>
              <a:t>Prospecting</a:t>
            </a:r>
          </a:p>
          <a:p>
            <a:r>
              <a:rPr lang="en-US" b="1" dirty="0" smtClean="0"/>
              <a:t>Exploration</a:t>
            </a:r>
          </a:p>
          <a:p>
            <a:r>
              <a:rPr lang="en-US" b="1" dirty="0" smtClean="0"/>
              <a:t>Small Scale Production</a:t>
            </a:r>
          </a:p>
          <a:p>
            <a:r>
              <a:rPr lang="en-US" b="1" dirty="0" smtClean="0"/>
              <a:t>Large Scale Production</a:t>
            </a:r>
          </a:p>
          <a:p>
            <a:r>
              <a:rPr lang="en-US" b="1" dirty="0" smtClean="0"/>
              <a:t>Subsistence Production</a:t>
            </a:r>
          </a:p>
          <a:p>
            <a:r>
              <a:rPr lang="en-US" b="1" dirty="0" smtClean="0"/>
              <a:t>Integrated Permits</a:t>
            </a:r>
            <a:endParaRPr lang="en-GB" b="1" dirty="0"/>
          </a:p>
        </p:txBody>
      </p:sp>
      <p:sp>
        <p:nvSpPr>
          <p:cNvPr id="7" name="Text Placeholder 6"/>
          <p:cNvSpPr>
            <a:spLocks noGrp="1"/>
          </p:cNvSpPr>
          <p:nvPr>
            <p:ph type="body" sz="quarter" idx="3"/>
          </p:nvPr>
        </p:nvSpPr>
        <p:spPr>
          <a:solidFill>
            <a:srgbClr val="FFC000"/>
          </a:solidFill>
        </p:spPr>
        <p:txBody>
          <a:bodyPr>
            <a:normAutofit fontScale="92500" lnSpcReduction="20000"/>
          </a:bodyPr>
          <a:lstStyle/>
          <a:p>
            <a:r>
              <a:rPr lang="en-US" dirty="0" smtClean="0">
                <a:solidFill>
                  <a:schemeClr val="bg1"/>
                </a:solidFill>
              </a:rPr>
              <a:t>	Types of Permits after 	Amendment</a:t>
            </a:r>
            <a:endParaRPr lang="en-GB" dirty="0">
              <a:solidFill>
                <a:schemeClr val="bg1"/>
              </a:solidFill>
            </a:endParaRPr>
          </a:p>
        </p:txBody>
      </p:sp>
      <p:sp>
        <p:nvSpPr>
          <p:cNvPr id="8" name="Content Placeholder 7"/>
          <p:cNvSpPr>
            <a:spLocks noGrp="1"/>
          </p:cNvSpPr>
          <p:nvPr>
            <p:ph sz="quarter" idx="4"/>
          </p:nvPr>
        </p:nvSpPr>
        <p:spPr>
          <a:solidFill>
            <a:schemeClr val="accent3">
              <a:lumMod val="20000"/>
              <a:lumOff val="80000"/>
            </a:schemeClr>
          </a:solidFill>
        </p:spPr>
        <p:txBody>
          <a:bodyPr>
            <a:normAutofit lnSpcReduction="10000"/>
          </a:bodyPr>
          <a:lstStyle/>
          <a:p>
            <a:r>
              <a:rPr lang="en-US" b="1" dirty="0" smtClean="0"/>
              <a:t>Prospecting</a:t>
            </a:r>
          </a:p>
          <a:p>
            <a:r>
              <a:rPr lang="en-US" b="1" dirty="0" smtClean="0"/>
              <a:t>Exploration</a:t>
            </a:r>
          </a:p>
          <a:p>
            <a:r>
              <a:rPr lang="en-US" b="1" dirty="0" smtClean="0"/>
              <a:t>Small Scale Production</a:t>
            </a:r>
          </a:p>
          <a:p>
            <a:r>
              <a:rPr lang="en-US" b="1" dirty="0" smtClean="0"/>
              <a:t>Medium Scale Production</a:t>
            </a:r>
          </a:p>
          <a:p>
            <a:r>
              <a:rPr lang="en-US" b="1" dirty="0" smtClean="0"/>
              <a:t>Large Scale Production</a:t>
            </a:r>
          </a:p>
          <a:p>
            <a:r>
              <a:rPr lang="en-US" b="1" dirty="0" smtClean="0"/>
              <a:t>Subsistence Production</a:t>
            </a:r>
          </a:p>
          <a:p>
            <a:r>
              <a:rPr lang="en-US" b="1" dirty="0" smtClean="0"/>
              <a:t>Processing</a:t>
            </a:r>
          </a:p>
          <a:p>
            <a:r>
              <a:rPr lang="en-US" b="1" dirty="0" smtClean="0"/>
              <a:t>Marketing</a:t>
            </a:r>
          </a:p>
          <a:p>
            <a:r>
              <a:rPr lang="en-US" b="1" dirty="0" smtClean="0"/>
              <a:t>Integrated Permits</a:t>
            </a:r>
          </a:p>
          <a:p>
            <a:endParaRPr lang="en-GB" dirty="0"/>
          </a:p>
        </p:txBody>
      </p:sp>
      <p:sp>
        <p:nvSpPr>
          <p:cNvPr id="9" name="Date Placeholder 8"/>
          <p:cNvSpPr>
            <a:spLocks noGrp="1"/>
          </p:cNvSpPr>
          <p:nvPr>
            <p:ph type="dt" sz="half" idx="10"/>
          </p:nvPr>
        </p:nvSpPr>
        <p:spPr/>
        <p:txBody>
          <a:bodyPr/>
          <a:lstStyle/>
          <a:p>
            <a:r>
              <a:rPr lang="en-US" smtClean="0"/>
              <a:t>5/15/2016</a:t>
            </a:r>
            <a:endParaRPr lang="en-GB"/>
          </a:p>
        </p:txBody>
      </p:sp>
      <p:sp>
        <p:nvSpPr>
          <p:cNvPr id="10" name="Slide Number Placeholder 9"/>
          <p:cNvSpPr>
            <a:spLocks noGrp="1"/>
          </p:cNvSpPr>
          <p:nvPr>
            <p:ph type="sldNum" sz="quarter" idx="12"/>
          </p:nvPr>
        </p:nvSpPr>
        <p:spPr/>
        <p:txBody>
          <a:bodyPr/>
          <a:lstStyle/>
          <a:p>
            <a:fld id="{ADDA03D4-0231-476F-B4BD-51561B6685C7}" type="slidenum">
              <a:rPr lang="en-GB" smtClean="0"/>
              <a:pPr/>
              <a:t>10</a:t>
            </a:fld>
            <a:endParaRPr lang="en-GB"/>
          </a:p>
        </p:txBody>
      </p:sp>
      <p:sp>
        <p:nvSpPr>
          <p:cNvPr id="11" name="Footer Placeholder 10"/>
          <p:cNvSpPr>
            <a:spLocks noGrp="1"/>
          </p:cNvSpPr>
          <p:nvPr>
            <p:ph type="ftr" sz="quarter" idx="11"/>
          </p:nvPr>
        </p:nvSpPr>
        <p:spPr/>
        <p:txBody>
          <a:bodyPr/>
          <a:lstStyle/>
          <a:p>
            <a:r>
              <a:rPr lang="en-GB" smtClean="0"/>
              <a:t>law amendment presentation BKK May25</a:t>
            </a:r>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solidFill>
            <a:schemeClr val="accent3"/>
          </a:solidFill>
        </p:spPr>
        <p:txBody>
          <a:bodyPr/>
          <a:lstStyle/>
          <a:p>
            <a:r>
              <a:rPr lang="en-US" b="1" dirty="0" smtClean="0">
                <a:solidFill>
                  <a:schemeClr val="bg1"/>
                </a:solidFill>
              </a:rPr>
              <a:t>Types of Production Permits (2/5)</a:t>
            </a:r>
            <a:endParaRPr lang="en-GB" b="1" dirty="0">
              <a:solidFill>
                <a:schemeClr val="bg1"/>
              </a:solidFill>
            </a:endParaRPr>
          </a:p>
        </p:txBody>
      </p:sp>
      <p:sp>
        <p:nvSpPr>
          <p:cNvPr id="11" name="Content Placeholder 10"/>
          <p:cNvSpPr>
            <a:spLocks noGrp="1"/>
          </p:cNvSpPr>
          <p:nvPr>
            <p:ph idx="1"/>
          </p:nvPr>
        </p:nvSpPr>
        <p:spPr>
          <a:solidFill>
            <a:schemeClr val="accent6">
              <a:lumMod val="75000"/>
            </a:schemeClr>
          </a:solidFill>
        </p:spPr>
        <p:txBody>
          <a:bodyPr/>
          <a:lstStyle/>
          <a:p>
            <a:r>
              <a:rPr lang="en-US" dirty="0" smtClean="0">
                <a:solidFill>
                  <a:schemeClr val="bg1"/>
                </a:solidFill>
              </a:rPr>
              <a:t>Section 11 of Amended MML prescribes that the classification of size of mine as to large or medium or small shall be defined by the Ministry depending on ;-</a:t>
            </a:r>
          </a:p>
          <a:p>
            <a:pPr lvl="1"/>
            <a:r>
              <a:rPr lang="en-US" dirty="0" smtClean="0">
                <a:solidFill>
                  <a:schemeClr val="bg1"/>
                </a:solidFill>
              </a:rPr>
              <a:t>Life of Mine project</a:t>
            </a:r>
          </a:p>
          <a:p>
            <a:pPr lvl="1"/>
            <a:r>
              <a:rPr lang="en-US" dirty="0" smtClean="0">
                <a:solidFill>
                  <a:schemeClr val="bg1"/>
                </a:solidFill>
              </a:rPr>
              <a:t>Area covered by the mine Project</a:t>
            </a:r>
          </a:p>
          <a:p>
            <a:pPr lvl="1"/>
            <a:r>
              <a:rPr lang="en-US" dirty="0" smtClean="0">
                <a:solidFill>
                  <a:schemeClr val="bg1"/>
                </a:solidFill>
              </a:rPr>
              <a:t>Amount of Capital invested</a:t>
            </a:r>
          </a:p>
          <a:p>
            <a:pPr lvl="1"/>
            <a:r>
              <a:rPr lang="en-US" dirty="0" smtClean="0">
                <a:solidFill>
                  <a:schemeClr val="bg1"/>
                </a:solidFill>
              </a:rPr>
              <a:t>Machinery and Equipment used</a:t>
            </a:r>
          </a:p>
          <a:p>
            <a:pPr lvl="1"/>
            <a:endParaRPr lang="en-GB" dirty="0">
              <a:solidFill>
                <a:schemeClr val="bg1"/>
              </a:solidFill>
            </a:endParaRPr>
          </a:p>
        </p:txBody>
      </p:sp>
      <p:sp>
        <p:nvSpPr>
          <p:cNvPr id="7" name="Date Placeholder 6"/>
          <p:cNvSpPr>
            <a:spLocks noGrp="1"/>
          </p:cNvSpPr>
          <p:nvPr>
            <p:ph type="dt" sz="half" idx="10"/>
          </p:nvPr>
        </p:nvSpPr>
        <p:spPr/>
        <p:txBody>
          <a:bodyPr/>
          <a:lstStyle/>
          <a:p>
            <a:r>
              <a:rPr lang="en-US" smtClean="0"/>
              <a:t>5/15/2016</a:t>
            </a:r>
            <a:endParaRPr lang="en-GB"/>
          </a:p>
        </p:txBody>
      </p:sp>
      <p:sp>
        <p:nvSpPr>
          <p:cNvPr id="8" name="Footer Placeholder 7"/>
          <p:cNvSpPr>
            <a:spLocks noGrp="1"/>
          </p:cNvSpPr>
          <p:nvPr>
            <p:ph type="ftr" sz="quarter" idx="11"/>
          </p:nvPr>
        </p:nvSpPr>
        <p:spPr/>
        <p:txBody>
          <a:bodyPr/>
          <a:lstStyle/>
          <a:p>
            <a:r>
              <a:rPr lang="en-GB" smtClean="0"/>
              <a:t>law amendment presentation BKK May25</a:t>
            </a:r>
            <a:endParaRPr lang="en-GB"/>
          </a:p>
        </p:txBody>
      </p:sp>
      <p:sp>
        <p:nvSpPr>
          <p:cNvPr id="9" name="Slide Number Placeholder 8"/>
          <p:cNvSpPr>
            <a:spLocks noGrp="1"/>
          </p:cNvSpPr>
          <p:nvPr>
            <p:ph type="sldNum" sz="quarter" idx="12"/>
          </p:nvPr>
        </p:nvSpPr>
        <p:spPr/>
        <p:txBody>
          <a:bodyPr/>
          <a:lstStyle/>
          <a:p>
            <a:fld id="{ADDA03D4-0231-476F-B4BD-51561B6685C7}" type="slidenum">
              <a:rPr lang="en-GB" smtClean="0"/>
              <a:pPr/>
              <a:t>11</a:t>
            </a:fld>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solidFill>
            <a:srgbClr val="92D050"/>
          </a:solidFill>
        </p:spPr>
        <p:txBody>
          <a:bodyPr/>
          <a:lstStyle/>
          <a:p>
            <a:r>
              <a:rPr lang="en-US" dirty="0" smtClean="0">
                <a:solidFill>
                  <a:schemeClr val="bg1"/>
                </a:solidFill>
              </a:rPr>
              <a:t>Types of Permits   (3/5)</a:t>
            </a:r>
            <a:endParaRPr lang="en-GB" dirty="0">
              <a:solidFill>
                <a:schemeClr val="bg1"/>
              </a:solidFill>
            </a:endParaRPr>
          </a:p>
        </p:txBody>
      </p:sp>
      <p:sp>
        <p:nvSpPr>
          <p:cNvPr id="11" name="Content Placeholder 10"/>
          <p:cNvSpPr>
            <a:spLocks noGrp="1"/>
          </p:cNvSpPr>
          <p:nvPr>
            <p:ph idx="1"/>
          </p:nvPr>
        </p:nvSpPr>
        <p:spPr>
          <a:solidFill>
            <a:schemeClr val="accent6">
              <a:lumMod val="75000"/>
            </a:schemeClr>
          </a:solidFill>
        </p:spPr>
        <p:txBody>
          <a:bodyPr>
            <a:normAutofit fontScale="85000" lnSpcReduction="10000"/>
          </a:bodyPr>
          <a:lstStyle/>
          <a:p>
            <a:pPr>
              <a:buNone/>
            </a:pPr>
            <a:r>
              <a:rPr lang="en-US" b="1" dirty="0" smtClean="0">
                <a:solidFill>
                  <a:schemeClr val="bg1"/>
                </a:solidFill>
              </a:rPr>
              <a:t>Large Scale Production permit</a:t>
            </a:r>
          </a:p>
          <a:p>
            <a:pPr>
              <a:buNone/>
            </a:pPr>
            <a:r>
              <a:rPr lang="en-US" dirty="0" smtClean="0">
                <a:solidFill>
                  <a:schemeClr val="bg1"/>
                </a:solidFill>
              </a:rPr>
              <a:t>		Significantly economic Deposit, Heavy Investment, Complex T	</a:t>
            </a:r>
            <a:r>
              <a:rPr lang="en-US" dirty="0" err="1" smtClean="0">
                <a:solidFill>
                  <a:schemeClr val="bg1"/>
                </a:solidFill>
              </a:rPr>
              <a:t>echnology</a:t>
            </a:r>
            <a:r>
              <a:rPr lang="en-US" dirty="0" smtClean="0">
                <a:solidFill>
                  <a:schemeClr val="bg1"/>
                </a:solidFill>
              </a:rPr>
              <a:t>, 15-50 years of  mine life</a:t>
            </a:r>
          </a:p>
          <a:p>
            <a:pPr>
              <a:buNone/>
            </a:pPr>
            <a:endParaRPr lang="en-US" b="1" dirty="0" smtClean="0">
              <a:solidFill>
                <a:schemeClr val="bg1"/>
              </a:solidFill>
            </a:endParaRPr>
          </a:p>
          <a:p>
            <a:pPr>
              <a:buNone/>
            </a:pPr>
            <a:r>
              <a:rPr lang="en-US" b="1" dirty="0" smtClean="0">
                <a:solidFill>
                  <a:schemeClr val="bg1"/>
                </a:solidFill>
              </a:rPr>
              <a:t>Medium Scale Production Permit</a:t>
            </a:r>
          </a:p>
          <a:p>
            <a:pPr>
              <a:buNone/>
            </a:pPr>
            <a:r>
              <a:rPr lang="en-US" dirty="0" smtClean="0">
                <a:solidFill>
                  <a:schemeClr val="bg1"/>
                </a:solidFill>
              </a:rPr>
              <a:t>		Economic deposit, medium investment, not so complex technology, 	up to 	15 years of  mine life</a:t>
            </a:r>
          </a:p>
          <a:p>
            <a:pPr>
              <a:buNone/>
            </a:pPr>
            <a:endParaRPr lang="en-US" b="1" dirty="0" smtClean="0">
              <a:solidFill>
                <a:schemeClr val="bg1"/>
              </a:solidFill>
            </a:endParaRPr>
          </a:p>
          <a:p>
            <a:pPr>
              <a:buNone/>
            </a:pPr>
            <a:r>
              <a:rPr lang="en-US" dirty="0" smtClean="0"/>
              <a:t>	</a:t>
            </a:r>
          </a:p>
          <a:p>
            <a:pPr>
              <a:buNone/>
            </a:pPr>
            <a:r>
              <a:rPr lang="en-US" dirty="0" smtClean="0"/>
              <a:t>		</a:t>
            </a:r>
          </a:p>
          <a:p>
            <a:pPr>
              <a:buNone/>
            </a:pPr>
            <a:endParaRPr lang="en-GB" dirty="0"/>
          </a:p>
        </p:txBody>
      </p:sp>
      <p:sp>
        <p:nvSpPr>
          <p:cNvPr id="7" name="Date Placeholder 6"/>
          <p:cNvSpPr>
            <a:spLocks noGrp="1"/>
          </p:cNvSpPr>
          <p:nvPr>
            <p:ph type="dt" sz="half" idx="10"/>
          </p:nvPr>
        </p:nvSpPr>
        <p:spPr/>
        <p:txBody>
          <a:bodyPr/>
          <a:lstStyle/>
          <a:p>
            <a:r>
              <a:rPr lang="en-US" smtClean="0"/>
              <a:t>5/15/2016</a:t>
            </a:r>
            <a:endParaRPr lang="en-GB"/>
          </a:p>
        </p:txBody>
      </p:sp>
      <p:sp>
        <p:nvSpPr>
          <p:cNvPr id="8" name="Footer Placeholder 7"/>
          <p:cNvSpPr>
            <a:spLocks noGrp="1"/>
          </p:cNvSpPr>
          <p:nvPr>
            <p:ph type="ftr" sz="quarter" idx="11"/>
          </p:nvPr>
        </p:nvSpPr>
        <p:spPr/>
        <p:txBody>
          <a:bodyPr/>
          <a:lstStyle/>
          <a:p>
            <a:r>
              <a:rPr lang="en-GB" smtClean="0"/>
              <a:t>law amendment presentation BKK May25</a:t>
            </a:r>
            <a:endParaRPr lang="en-GB"/>
          </a:p>
        </p:txBody>
      </p:sp>
      <p:sp>
        <p:nvSpPr>
          <p:cNvPr id="9" name="Slide Number Placeholder 8"/>
          <p:cNvSpPr>
            <a:spLocks noGrp="1"/>
          </p:cNvSpPr>
          <p:nvPr>
            <p:ph type="sldNum" sz="quarter" idx="12"/>
          </p:nvPr>
        </p:nvSpPr>
        <p:spPr/>
        <p:txBody>
          <a:bodyPr/>
          <a:lstStyle/>
          <a:p>
            <a:fld id="{ADDA03D4-0231-476F-B4BD-51561B6685C7}" type="slidenum">
              <a:rPr lang="en-GB" smtClean="0"/>
              <a:pPr/>
              <a:t>12</a:t>
            </a:fld>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txBody>
          <a:bodyPr/>
          <a:lstStyle/>
          <a:p>
            <a:r>
              <a:rPr lang="en-US" dirty="0" smtClean="0">
                <a:solidFill>
                  <a:schemeClr val="bg1"/>
                </a:solidFill>
              </a:rPr>
              <a:t>Types of Permits   (4/5)</a:t>
            </a:r>
            <a:endParaRPr lang="en-GB" dirty="0"/>
          </a:p>
        </p:txBody>
      </p:sp>
      <p:sp>
        <p:nvSpPr>
          <p:cNvPr id="3" name="Content Placeholder 2"/>
          <p:cNvSpPr>
            <a:spLocks noGrp="1"/>
          </p:cNvSpPr>
          <p:nvPr>
            <p:ph idx="1"/>
          </p:nvPr>
        </p:nvSpPr>
        <p:spPr>
          <a:solidFill>
            <a:schemeClr val="accent6">
              <a:lumMod val="75000"/>
            </a:schemeClr>
          </a:solidFill>
        </p:spPr>
        <p:txBody>
          <a:bodyPr/>
          <a:lstStyle/>
          <a:p>
            <a:pPr>
              <a:buNone/>
            </a:pPr>
            <a:r>
              <a:rPr lang="en-US" b="1" dirty="0" smtClean="0">
                <a:solidFill>
                  <a:schemeClr val="bg1"/>
                </a:solidFill>
              </a:rPr>
              <a:t>Small Scale Production Permit</a:t>
            </a:r>
          </a:p>
          <a:p>
            <a:pPr>
              <a:buNone/>
            </a:pPr>
            <a:r>
              <a:rPr lang="en-US" dirty="0" smtClean="0">
                <a:solidFill>
                  <a:schemeClr val="bg1"/>
                </a:solidFill>
              </a:rPr>
              <a:t>		Low investment,  up to 10 years of mine life</a:t>
            </a:r>
          </a:p>
          <a:p>
            <a:pPr>
              <a:buNone/>
            </a:pPr>
            <a:endParaRPr lang="en-US" b="1" dirty="0" smtClean="0">
              <a:solidFill>
                <a:schemeClr val="bg1"/>
              </a:solidFill>
            </a:endParaRPr>
          </a:p>
          <a:p>
            <a:pPr>
              <a:buNone/>
            </a:pPr>
            <a:r>
              <a:rPr lang="en-US" b="1" dirty="0" smtClean="0">
                <a:solidFill>
                  <a:schemeClr val="bg1"/>
                </a:solidFill>
              </a:rPr>
              <a:t>Subsistence Permit</a:t>
            </a:r>
          </a:p>
          <a:p>
            <a:pPr>
              <a:buNone/>
            </a:pPr>
            <a:r>
              <a:rPr lang="en-US" dirty="0" smtClean="0">
                <a:solidFill>
                  <a:schemeClr val="bg1"/>
                </a:solidFill>
              </a:rPr>
              <a:t>		Mostly hand tools, limited  horse-power permitted for only one year </a:t>
            </a:r>
          </a:p>
          <a:p>
            <a:pPr>
              <a:buNone/>
            </a:pPr>
            <a:r>
              <a:rPr lang="en-US" dirty="0" smtClean="0"/>
              <a:t>		</a:t>
            </a:r>
          </a:p>
          <a:p>
            <a:endParaRPr lang="en-GB" dirty="0"/>
          </a:p>
        </p:txBody>
      </p:sp>
      <p:sp>
        <p:nvSpPr>
          <p:cNvPr id="4" name="Date Placeholder 3"/>
          <p:cNvSpPr>
            <a:spLocks noGrp="1"/>
          </p:cNvSpPr>
          <p:nvPr>
            <p:ph type="dt" sz="half" idx="10"/>
          </p:nvPr>
        </p:nvSpPr>
        <p:spPr/>
        <p:txBody>
          <a:bodyPr/>
          <a:lstStyle/>
          <a:p>
            <a:r>
              <a:rPr lang="en-US" smtClean="0"/>
              <a:t>5/15/2016</a:t>
            </a:r>
            <a:endParaRPr lang="en-GB"/>
          </a:p>
        </p:txBody>
      </p:sp>
      <p:sp>
        <p:nvSpPr>
          <p:cNvPr id="5" name="Footer Placeholder 4"/>
          <p:cNvSpPr>
            <a:spLocks noGrp="1"/>
          </p:cNvSpPr>
          <p:nvPr>
            <p:ph type="ftr" sz="quarter" idx="11"/>
          </p:nvPr>
        </p:nvSpPr>
        <p:spPr/>
        <p:txBody>
          <a:bodyPr/>
          <a:lstStyle/>
          <a:p>
            <a:r>
              <a:rPr lang="en-GB" smtClean="0"/>
              <a:t>law amendment presentation BKK May25</a:t>
            </a:r>
            <a:endParaRPr lang="en-GB"/>
          </a:p>
        </p:txBody>
      </p:sp>
      <p:sp>
        <p:nvSpPr>
          <p:cNvPr id="6" name="Slide Number Placeholder 5"/>
          <p:cNvSpPr>
            <a:spLocks noGrp="1"/>
          </p:cNvSpPr>
          <p:nvPr>
            <p:ph type="sldNum" sz="quarter" idx="12"/>
          </p:nvPr>
        </p:nvSpPr>
        <p:spPr/>
        <p:txBody>
          <a:bodyPr/>
          <a:lstStyle/>
          <a:p>
            <a:fld id="{ADDA03D4-0231-476F-B4BD-51561B6685C7}" type="slidenum">
              <a:rPr lang="en-GB" smtClean="0"/>
              <a:pPr/>
              <a:t>13</a:t>
            </a:fld>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US" b="1" dirty="0" smtClean="0">
                <a:solidFill>
                  <a:schemeClr val="bg1"/>
                </a:solidFill>
              </a:rPr>
              <a:t>Types of Permits </a:t>
            </a:r>
            <a:r>
              <a:rPr lang="en-US" sz="3200" b="1" dirty="0" smtClean="0">
                <a:solidFill>
                  <a:schemeClr val="bg1"/>
                </a:solidFill>
              </a:rPr>
              <a:t>(4/5)</a:t>
            </a:r>
            <a:endParaRPr lang="en-GB" b="1" dirty="0">
              <a:solidFill>
                <a:schemeClr val="bg1"/>
              </a:solidFill>
            </a:endParaRPr>
          </a:p>
        </p:txBody>
      </p:sp>
      <p:sp>
        <p:nvSpPr>
          <p:cNvPr id="3" name="Content Placeholder 2"/>
          <p:cNvSpPr>
            <a:spLocks noGrp="1"/>
          </p:cNvSpPr>
          <p:nvPr>
            <p:ph idx="1"/>
          </p:nvPr>
        </p:nvSpPr>
        <p:spPr>
          <a:solidFill>
            <a:schemeClr val="accent6">
              <a:lumMod val="75000"/>
            </a:schemeClr>
          </a:solidFill>
        </p:spPr>
        <p:txBody>
          <a:bodyPr>
            <a:normAutofit lnSpcReduction="10000"/>
          </a:bodyPr>
          <a:lstStyle/>
          <a:p>
            <a:endParaRPr lang="en-US" b="1" dirty="0" smtClean="0"/>
          </a:p>
          <a:p>
            <a:r>
              <a:rPr lang="en-US" b="1" dirty="0" smtClean="0">
                <a:solidFill>
                  <a:schemeClr val="bg1"/>
                </a:solidFill>
              </a:rPr>
              <a:t>Mineral Processing Permit</a:t>
            </a:r>
          </a:p>
          <a:p>
            <a:pPr marL="342900" lvl="2" indent="-342900">
              <a:buNone/>
            </a:pPr>
            <a:r>
              <a:rPr lang="en-US" dirty="0" smtClean="0">
                <a:solidFill>
                  <a:schemeClr val="bg1"/>
                </a:solidFill>
              </a:rPr>
              <a:t>		Doing processing techniques to upgrade the quality or value of the mineral from low condition to higher condition</a:t>
            </a:r>
          </a:p>
          <a:p>
            <a:r>
              <a:rPr lang="en-US" b="1" dirty="0" smtClean="0">
                <a:solidFill>
                  <a:schemeClr val="bg1"/>
                </a:solidFill>
              </a:rPr>
              <a:t>Mineral Marketing</a:t>
            </a:r>
          </a:p>
          <a:p>
            <a:pPr>
              <a:buNone/>
            </a:pPr>
            <a:r>
              <a:rPr lang="en-US" dirty="0" smtClean="0">
                <a:solidFill>
                  <a:schemeClr val="bg1"/>
                </a:solidFill>
              </a:rPr>
              <a:t>		</a:t>
            </a:r>
            <a:r>
              <a:rPr lang="en-US" sz="2400" dirty="0" smtClean="0">
                <a:solidFill>
                  <a:schemeClr val="bg1"/>
                </a:solidFill>
              </a:rPr>
              <a:t>Selling , purchasing, transport and storage of produced 	minerals</a:t>
            </a:r>
            <a:endParaRPr lang="en-US" dirty="0" smtClean="0">
              <a:solidFill>
                <a:schemeClr val="bg1"/>
              </a:solidFill>
            </a:endParaRPr>
          </a:p>
          <a:p>
            <a:pPr>
              <a:buNone/>
            </a:pPr>
            <a:endParaRPr lang="en-US" dirty="0" smtClean="0"/>
          </a:p>
          <a:p>
            <a:pPr lvl="2">
              <a:buNone/>
            </a:pPr>
            <a:r>
              <a:rPr lang="en-US" dirty="0" smtClean="0"/>
              <a:t>	</a:t>
            </a:r>
          </a:p>
          <a:p>
            <a:pPr lvl="2">
              <a:buNone/>
            </a:pPr>
            <a:endParaRPr lang="en-US" dirty="0" smtClean="0"/>
          </a:p>
          <a:p>
            <a:pPr lvl="2">
              <a:buNone/>
            </a:pPr>
            <a:endParaRPr lang="en-GB" dirty="0"/>
          </a:p>
        </p:txBody>
      </p:sp>
      <p:sp>
        <p:nvSpPr>
          <p:cNvPr id="4" name="Date Placeholder 3"/>
          <p:cNvSpPr>
            <a:spLocks noGrp="1"/>
          </p:cNvSpPr>
          <p:nvPr>
            <p:ph type="dt" sz="half" idx="10"/>
          </p:nvPr>
        </p:nvSpPr>
        <p:spPr/>
        <p:txBody>
          <a:bodyPr/>
          <a:lstStyle/>
          <a:p>
            <a:r>
              <a:rPr lang="en-US" smtClean="0"/>
              <a:t>5/15/2016</a:t>
            </a:r>
            <a:endParaRPr lang="en-GB"/>
          </a:p>
        </p:txBody>
      </p:sp>
      <p:sp>
        <p:nvSpPr>
          <p:cNvPr id="5" name="Footer Placeholder 4"/>
          <p:cNvSpPr>
            <a:spLocks noGrp="1"/>
          </p:cNvSpPr>
          <p:nvPr>
            <p:ph type="ftr" sz="quarter" idx="11"/>
          </p:nvPr>
        </p:nvSpPr>
        <p:spPr/>
        <p:txBody>
          <a:bodyPr/>
          <a:lstStyle/>
          <a:p>
            <a:r>
              <a:rPr lang="en-GB" smtClean="0"/>
              <a:t>law amendment presentation BKK May25</a:t>
            </a:r>
            <a:endParaRPr lang="en-GB"/>
          </a:p>
        </p:txBody>
      </p:sp>
      <p:sp>
        <p:nvSpPr>
          <p:cNvPr id="6" name="Slide Number Placeholder 5"/>
          <p:cNvSpPr>
            <a:spLocks noGrp="1"/>
          </p:cNvSpPr>
          <p:nvPr>
            <p:ph type="sldNum" sz="quarter" idx="12"/>
          </p:nvPr>
        </p:nvSpPr>
        <p:spPr/>
        <p:txBody>
          <a:bodyPr/>
          <a:lstStyle/>
          <a:p>
            <a:fld id="{ADDA03D4-0231-476F-B4BD-51561B6685C7}" type="slidenum">
              <a:rPr lang="en-GB" smtClean="0"/>
              <a:pPr/>
              <a:t>14</a:t>
            </a:fld>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70C0"/>
          </a:solidFill>
        </p:spPr>
        <p:txBody>
          <a:bodyPr/>
          <a:lstStyle/>
          <a:p>
            <a:r>
              <a:rPr lang="en-US" dirty="0" smtClean="0">
                <a:solidFill>
                  <a:schemeClr val="bg1"/>
                </a:solidFill>
              </a:rPr>
              <a:t>Regional Committees       </a:t>
            </a:r>
            <a:r>
              <a:rPr lang="en-US" sz="3200" dirty="0" smtClean="0">
                <a:solidFill>
                  <a:schemeClr val="bg1"/>
                </a:solidFill>
              </a:rPr>
              <a:t>(1/2</a:t>
            </a:r>
            <a:r>
              <a:rPr lang="en-US" sz="3200" dirty="0" smtClean="0"/>
              <a:t>)</a:t>
            </a:r>
            <a:endParaRPr lang="en-GB" sz="3200" dirty="0"/>
          </a:p>
        </p:txBody>
      </p:sp>
      <p:sp>
        <p:nvSpPr>
          <p:cNvPr id="3" name="Content Placeholder 2"/>
          <p:cNvSpPr>
            <a:spLocks noGrp="1"/>
          </p:cNvSpPr>
          <p:nvPr>
            <p:ph idx="1"/>
          </p:nvPr>
        </p:nvSpPr>
        <p:spPr>
          <a:solidFill>
            <a:schemeClr val="tx2">
              <a:lumMod val="75000"/>
            </a:schemeClr>
          </a:solidFill>
        </p:spPr>
        <p:txBody>
          <a:bodyPr>
            <a:normAutofit fontScale="92500"/>
          </a:bodyPr>
          <a:lstStyle/>
          <a:p>
            <a:r>
              <a:rPr lang="en-US" dirty="0" smtClean="0">
                <a:solidFill>
                  <a:schemeClr val="bg1"/>
                </a:solidFill>
              </a:rPr>
              <a:t>Drafting of Regulations still in process</a:t>
            </a:r>
          </a:p>
          <a:p>
            <a:r>
              <a:rPr lang="en-US" dirty="0" smtClean="0">
                <a:solidFill>
                  <a:schemeClr val="bg1"/>
                </a:solidFill>
              </a:rPr>
              <a:t>Regional Committees shall be established with the approval of the Union Government for scrutinizing and issuing permits for small scale , subsistence,  mineral processing and marketing of metallic minerals, industrial minerals and rocks in the respective regions/states.</a:t>
            </a:r>
          </a:p>
          <a:p>
            <a:r>
              <a:rPr lang="en-US" dirty="0" smtClean="0">
                <a:solidFill>
                  <a:schemeClr val="bg1"/>
                </a:solidFill>
              </a:rPr>
              <a:t>Amendments to be in force after stipulation of Regulations</a:t>
            </a:r>
            <a:endParaRPr lang="en-GB" dirty="0">
              <a:solidFill>
                <a:schemeClr val="bg1"/>
              </a:solidFill>
            </a:endParaRPr>
          </a:p>
        </p:txBody>
      </p:sp>
      <p:sp>
        <p:nvSpPr>
          <p:cNvPr id="4" name="Date Placeholder 3"/>
          <p:cNvSpPr>
            <a:spLocks noGrp="1"/>
          </p:cNvSpPr>
          <p:nvPr>
            <p:ph type="dt" sz="half" idx="10"/>
          </p:nvPr>
        </p:nvSpPr>
        <p:spPr/>
        <p:txBody>
          <a:bodyPr/>
          <a:lstStyle/>
          <a:p>
            <a:r>
              <a:rPr lang="en-US" smtClean="0"/>
              <a:t>5/15/2016</a:t>
            </a:r>
            <a:endParaRPr lang="en-GB"/>
          </a:p>
        </p:txBody>
      </p:sp>
      <p:sp>
        <p:nvSpPr>
          <p:cNvPr id="5" name="Footer Placeholder 4"/>
          <p:cNvSpPr>
            <a:spLocks noGrp="1"/>
          </p:cNvSpPr>
          <p:nvPr>
            <p:ph type="ftr" sz="quarter" idx="11"/>
          </p:nvPr>
        </p:nvSpPr>
        <p:spPr/>
        <p:txBody>
          <a:bodyPr/>
          <a:lstStyle/>
          <a:p>
            <a:r>
              <a:rPr lang="en-GB" smtClean="0"/>
              <a:t>law amendment presentation BKK May25</a:t>
            </a:r>
            <a:endParaRPr lang="en-GB"/>
          </a:p>
        </p:txBody>
      </p:sp>
      <p:sp>
        <p:nvSpPr>
          <p:cNvPr id="6" name="Slide Number Placeholder 5"/>
          <p:cNvSpPr>
            <a:spLocks noGrp="1"/>
          </p:cNvSpPr>
          <p:nvPr>
            <p:ph type="sldNum" sz="quarter" idx="12"/>
          </p:nvPr>
        </p:nvSpPr>
        <p:spPr/>
        <p:txBody>
          <a:bodyPr/>
          <a:lstStyle/>
          <a:p>
            <a:fld id="{ADDA03D4-0231-476F-B4BD-51561B6685C7}" type="slidenum">
              <a:rPr lang="en-GB" smtClean="0"/>
              <a:pPr/>
              <a:t>15</a:t>
            </a:fld>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normAutofit fontScale="90000"/>
          </a:bodyPr>
          <a:lstStyle/>
          <a:p>
            <a:r>
              <a:rPr lang="en-US" dirty="0" smtClean="0"/>
              <a:t/>
            </a:r>
            <a:br>
              <a:rPr lang="en-US" dirty="0" smtClean="0"/>
            </a:br>
            <a:r>
              <a:rPr lang="en-US" dirty="0" smtClean="0">
                <a:solidFill>
                  <a:schemeClr val="bg1"/>
                </a:solidFill>
              </a:rPr>
              <a:t>Regional Committees     </a:t>
            </a:r>
            <a:r>
              <a:rPr lang="en-US" sz="3600" dirty="0" smtClean="0">
                <a:solidFill>
                  <a:schemeClr val="bg1"/>
                </a:solidFill>
              </a:rPr>
              <a:t>(2/2</a:t>
            </a:r>
            <a:r>
              <a:rPr lang="en-US" sz="3600" dirty="0" smtClean="0"/>
              <a:t>)</a:t>
            </a:r>
            <a:br>
              <a:rPr lang="en-US" sz="3600" dirty="0" smtClean="0"/>
            </a:br>
            <a:endParaRPr lang="en-GB" dirty="0"/>
          </a:p>
        </p:txBody>
      </p:sp>
      <p:sp>
        <p:nvSpPr>
          <p:cNvPr id="3" name="Content Placeholder 2"/>
          <p:cNvSpPr>
            <a:spLocks noGrp="1"/>
          </p:cNvSpPr>
          <p:nvPr>
            <p:ph idx="1"/>
          </p:nvPr>
        </p:nvSpPr>
        <p:spPr>
          <a:solidFill>
            <a:schemeClr val="tx2">
              <a:lumMod val="75000"/>
            </a:schemeClr>
          </a:solidFill>
        </p:spPr>
        <p:txBody>
          <a:bodyPr>
            <a:normAutofit lnSpcReduction="10000"/>
          </a:bodyPr>
          <a:lstStyle/>
          <a:p>
            <a:r>
              <a:rPr lang="en-US" dirty="0" smtClean="0">
                <a:solidFill>
                  <a:schemeClr val="bg1"/>
                </a:solidFill>
              </a:rPr>
              <a:t>.Persons desirous of applying Small scale mineral production, Subsistence production, processing and marketing of metallic minerals industrial minerals and rocks shall submit their application to “Regional Committees for scrutinizing and issuing Mineral Permits” in accordance with the Regulations. </a:t>
            </a:r>
          </a:p>
          <a:p>
            <a:r>
              <a:rPr lang="en-US" dirty="0" smtClean="0">
                <a:solidFill>
                  <a:schemeClr val="bg1"/>
                </a:solidFill>
              </a:rPr>
              <a:t>Medium and Large scale permits only by Union Ministry.</a:t>
            </a:r>
            <a:endParaRPr lang="en-GB" dirty="0">
              <a:solidFill>
                <a:schemeClr val="bg1"/>
              </a:solidFill>
            </a:endParaRPr>
          </a:p>
        </p:txBody>
      </p:sp>
      <p:sp>
        <p:nvSpPr>
          <p:cNvPr id="4" name="Date Placeholder 3"/>
          <p:cNvSpPr>
            <a:spLocks noGrp="1"/>
          </p:cNvSpPr>
          <p:nvPr>
            <p:ph type="dt" sz="half" idx="10"/>
          </p:nvPr>
        </p:nvSpPr>
        <p:spPr/>
        <p:txBody>
          <a:bodyPr/>
          <a:lstStyle/>
          <a:p>
            <a:r>
              <a:rPr lang="en-US" smtClean="0"/>
              <a:t>5/15/2016</a:t>
            </a:r>
            <a:endParaRPr lang="en-GB"/>
          </a:p>
        </p:txBody>
      </p:sp>
      <p:sp>
        <p:nvSpPr>
          <p:cNvPr id="5" name="Footer Placeholder 4"/>
          <p:cNvSpPr>
            <a:spLocks noGrp="1"/>
          </p:cNvSpPr>
          <p:nvPr>
            <p:ph type="ftr" sz="quarter" idx="11"/>
          </p:nvPr>
        </p:nvSpPr>
        <p:spPr/>
        <p:txBody>
          <a:bodyPr/>
          <a:lstStyle/>
          <a:p>
            <a:r>
              <a:rPr lang="en-GB" smtClean="0"/>
              <a:t>law amendment presentation BKK May25</a:t>
            </a:r>
            <a:endParaRPr lang="en-GB"/>
          </a:p>
        </p:txBody>
      </p:sp>
      <p:sp>
        <p:nvSpPr>
          <p:cNvPr id="6" name="Slide Number Placeholder 5"/>
          <p:cNvSpPr>
            <a:spLocks noGrp="1"/>
          </p:cNvSpPr>
          <p:nvPr>
            <p:ph type="sldNum" sz="quarter" idx="12"/>
          </p:nvPr>
        </p:nvSpPr>
        <p:spPr/>
        <p:txBody>
          <a:bodyPr/>
          <a:lstStyle/>
          <a:p>
            <a:fld id="{ADDA03D4-0231-476F-B4BD-51561B6685C7}" type="slidenum">
              <a:rPr lang="en-GB" smtClean="0"/>
              <a:pPr/>
              <a:t>16</a:t>
            </a:fld>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en-US" b="1" dirty="0" smtClean="0"/>
              <a:t>Types of Investments</a:t>
            </a:r>
            <a:endParaRPr lang="en-GB" b="1" dirty="0"/>
          </a:p>
        </p:txBody>
      </p:sp>
      <p:sp>
        <p:nvSpPr>
          <p:cNvPr id="3" name="Content Placeholder 2"/>
          <p:cNvSpPr>
            <a:spLocks noGrp="1"/>
          </p:cNvSpPr>
          <p:nvPr>
            <p:ph idx="1"/>
          </p:nvPr>
        </p:nvSpPr>
        <p:spPr>
          <a:solidFill>
            <a:schemeClr val="accent4">
              <a:lumMod val="20000"/>
              <a:lumOff val="80000"/>
            </a:schemeClr>
          </a:solidFill>
        </p:spPr>
        <p:txBody>
          <a:bodyPr>
            <a:normAutofit fontScale="92500" lnSpcReduction="10000"/>
          </a:bodyPr>
          <a:lstStyle/>
          <a:p>
            <a:pPr>
              <a:buNone/>
            </a:pPr>
            <a:r>
              <a:rPr lang="en-US" dirty="0" smtClean="0"/>
              <a:t>	Ministry with the approval of the Government can issue Large Scale Production Permits  for  Foreign Investment </a:t>
            </a:r>
          </a:p>
          <a:p>
            <a:pPr>
              <a:buNone/>
            </a:pPr>
            <a:r>
              <a:rPr lang="en-US" dirty="0" smtClean="0"/>
              <a:t>	Medium Scale and small scale reserved for local investment</a:t>
            </a:r>
          </a:p>
          <a:p>
            <a:pPr>
              <a:buNone/>
            </a:pPr>
            <a:r>
              <a:rPr lang="en-US" dirty="0" smtClean="0"/>
              <a:t>	Local invested Medium Scale and Small Scale projects which are economically viable to be promoted to large mines can invite foreign investors to get Large Scale Production Permits with the approval of the Ministry.</a:t>
            </a:r>
            <a:endParaRPr lang="en-GB" dirty="0"/>
          </a:p>
        </p:txBody>
      </p:sp>
      <p:sp>
        <p:nvSpPr>
          <p:cNvPr id="4" name="Date Placeholder 3"/>
          <p:cNvSpPr>
            <a:spLocks noGrp="1"/>
          </p:cNvSpPr>
          <p:nvPr>
            <p:ph type="dt" sz="half" idx="10"/>
          </p:nvPr>
        </p:nvSpPr>
        <p:spPr/>
        <p:txBody>
          <a:bodyPr/>
          <a:lstStyle/>
          <a:p>
            <a:r>
              <a:rPr lang="en-US" smtClean="0"/>
              <a:t>5/15/2016</a:t>
            </a:r>
            <a:endParaRPr lang="en-GB"/>
          </a:p>
        </p:txBody>
      </p:sp>
      <p:sp>
        <p:nvSpPr>
          <p:cNvPr id="5" name="Footer Placeholder 4"/>
          <p:cNvSpPr>
            <a:spLocks noGrp="1"/>
          </p:cNvSpPr>
          <p:nvPr>
            <p:ph type="ftr" sz="quarter" idx="11"/>
          </p:nvPr>
        </p:nvSpPr>
        <p:spPr/>
        <p:txBody>
          <a:bodyPr/>
          <a:lstStyle/>
          <a:p>
            <a:r>
              <a:rPr lang="en-GB" smtClean="0"/>
              <a:t>law amendment presentation BKK May25</a:t>
            </a:r>
            <a:endParaRPr lang="en-GB"/>
          </a:p>
        </p:txBody>
      </p:sp>
      <p:sp>
        <p:nvSpPr>
          <p:cNvPr id="6" name="Slide Number Placeholder 5"/>
          <p:cNvSpPr>
            <a:spLocks noGrp="1"/>
          </p:cNvSpPr>
          <p:nvPr>
            <p:ph type="sldNum" sz="quarter" idx="12"/>
          </p:nvPr>
        </p:nvSpPr>
        <p:spPr/>
        <p:txBody>
          <a:bodyPr/>
          <a:lstStyle/>
          <a:p>
            <a:fld id="{ADDA03D4-0231-476F-B4BD-51561B6685C7}" type="slidenum">
              <a:rPr lang="en-GB" smtClean="0"/>
              <a:pPr/>
              <a:t>17</a:t>
            </a:fld>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fontScale="90000"/>
          </a:bodyPr>
          <a:lstStyle/>
          <a:p>
            <a:r>
              <a:rPr lang="en-US" dirty="0" smtClean="0"/>
              <a:t>Mineral Production Contracts </a:t>
            </a:r>
            <a:br>
              <a:rPr lang="en-US" dirty="0" smtClean="0"/>
            </a:br>
            <a:r>
              <a:rPr lang="en-US" dirty="0" smtClean="0"/>
              <a:t>in current practice in Myanmar</a:t>
            </a:r>
            <a:endParaRPr lang="en-US" dirty="0"/>
          </a:p>
        </p:txBody>
      </p:sp>
      <p:sp>
        <p:nvSpPr>
          <p:cNvPr id="3" name="Content Placeholder 2"/>
          <p:cNvSpPr>
            <a:spLocks noGrp="1"/>
          </p:cNvSpPr>
          <p:nvPr>
            <p:ph idx="1"/>
          </p:nvPr>
        </p:nvSpPr>
        <p:spPr>
          <a:solidFill>
            <a:schemeClr val="accent1">
              <a:lumMod val="20000"/>
              <a:lumOff val="80000"/>
            </a:schemeClr>
          </a:solidFill>
        </p:spPr>
        <p:txBody>
          <a:bodyPr/>
          <a:lstStyle/>
          <a:p>
            <a:pPr algn="just"/>
            <a:r>
              <a:rPr lang="en-US" dirty="0" smtClean="0"/>
              <a:t>A number of mineral agreements have been signed between respective enterprises/departments under the Ministry of Mines and foreign companies  after Market Oriented economic system was adopted in Myanmar in 1988.</a:t>
            </a:r>
          </a:p>
          <a:p>
            <a:pPr algn="just"/>
            <a:endParaRPr lang="en-US" dirty="0"/>
          </a:p>
        </p:txBody>
      </p:sp>
      <p:sp>
        <p:nvSpPr>
          <p:cNvPr id="4" name="Date Placeholder 3"/>
          <p:cNvSpPr>
            <a:spLocks noGrp="1"/>
          </p:cNvSpPr>
          <p:nvPr>
            <p:ph type="dt" sz="half" idx="10"/>
          </p:nvPr>
        </p:nvSpPr>
        <p:spPr/>
        <p:txBody>
          <a:bodyPr/>
          <a:lstStyle/>
          <a:p>
            <a:r>
              <a:rPr lang="en-US" smtClean="0"/>
              <a:t>5/15/2016</a:t>
            </a:r>
            <a:endParaRPr lang="en-US"/>
          </a:p>
        </p:txBody>
      </p:sp>
      <p:sp>
        <p:nvSpPr>
          <p:cNvPr id="5" name="Footer Placeholder 4"/>
          <p:cNvSpPr>
            <a:spLocks noGrp="1"/>
          </p:cNvSpPr>
          <p:nvPr>
            <p:ph type="ftr" sz="quarter" idx="11"/>
          </p:nvPr>
        </p:nvSpPr>
        <p:spPr/>
        <p:txBody>
          <a:bodyPr/>
          <a:lstStyle/>
          <a:p>
            <a:r>
              <a:rPr lang="en-GB" smtClean="0"/>
              <a:t>law amendment presentation BKK May25</a:t>
            </a:r>
            <a:endParaRPr lang="en-US"/>
          </a:p>
        </p:txBody>
      </p:sp>
      <p:sp>
        <p:nvSpPr>
          <p:cNvPr id="6" name="Slide Number Placeholder 5"/>
          <p:cNvSpPr>
            <a:spLocks noGrp="1"/>
          </p:cNvSpPr>
          <p:nvPr>
            <p:ph type="sldNum" sz="quarter" idx="12"/>
          </p:nvPr>
        </p:nvSpPr>
        <p:spPr/>
        <p:txBody>
          <a:bodyPr/>
          <a:lstStyle/>
          <a:p>
            <a:fld id="{ADDA03D4-0231-476F-B4BD-51561B6685C7}" type="slidenum">
              <a:rPr lang="en-GB" smtClean="0"/>
              <a:pPr/>
              <a:t>18</a:t>
            </a:fld>
            <a:endParaRPr lang="en-GB"/>
          </a:p>
        </p:txBody>
      </p:sp>
    </p:spTree>
    <p:extLst>
      <p:ext uri="{BB962C8B-B14F-4D97-AF65-F5344CB8AC3E}">
        <p14:creationId xmlns="" xmlns:p14="http://schemas.microsoft.com/office/powerpoint/2010/main" val="7909855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lstStyle/>
          <a:p>
            <a:r>
              <a:rPr lang="en-US" dirty="0" smtClean="0"/>
              <a:t>Contents of Agreements   </a:t>
            </a:r>
            <a:r>
              <a:rPr lang="en-US" sz="3600" dirty="0" smtClean="0"/>
              <a:t>(1/5)</a:t>
            </a:r>
            <a:endParaRPr lang="en-US" dirty="0"/>
          </a:p>
        </p:txBody>
      </p:sp>
      <p:sp>
        <p:nvSpPr>
          <p:cNvPr id="3" name="Content Placeholder 2"/>
          <p:cNvSpPr>
            <a:spLocks noGrp="1"/>
          </p:cNvSpPr>
          <p:nvPr>
            <p:ph idx="1"/>
          </p:nvPr>
        </p:nvSpPr>
        <p:spPr>
          <a:solidFill>
            <a:schemeClr val="accent1">
              <a:lumMod val="20000"/>
              <a:lumOff val="80000"/>
            </a:schemeClr>
          </a:solidFill>
        </p:spPr>
        <p:txBody>
          <a:bodyPr>
            <a:normAutofit fontScale="92500" lnSpcReduction="20000"/>
          </a:bodyPr>
          <a:lstStyle/>
          <a:p>
            <a:r>
              <a:rPr lang="en-US" dirty="0" smtClean="0"/>
              <a:t>Essential terms according to Laws include;-</a:t>
            </a:r>
          </a:p>
          <a:p>
            <a:pPr marL="0" indent="0">
              <a:buNone/>
            </a:pPr>
            <a:r>
              <a:rPr lang="en-US" dirty="0" smtClean="0"/>
              <a:t> Dead Rent,  Royalty, Taxes and Dues</a:t>
            </a:r>
          </a:p>
          <a:p>
            <a:pPr marL="0" indent="0">
              <a:buNone/>
            </a:pPr>
            <a:endParaRPr lang="en-US" dirty="0" smtClean="0"/>
          </a:p>
          <a:p>
            <a:pPr marL="0" indent="0">
              <a:buNone/>
            </a:pPr>
            <a:r>
              <a:rPr lang="en-US" dirty="0" smtClean="0"/>
              <a:t>Terms to be proposed by the Company and be negotiated  between parties include;-</a:t>
            </a:r>
          </a:p>
          <a:p>
            <a:pPr marL="0" indent="0">
              <a:buNone/>
            </a:pPr>
            <a:r>
              <a:rPr lang="en-US" dirty="0" smtClean="0"/>
              <a:t>  	Signature bonus, </a:t>
            </a:r>
          </a:p>
          <a:p>
            <a:pPr marL="0" indent="0">
              <a:buNone/>
            </a:pPr>
            <a:r>
              <a:rPr lang="en-US" dirty="0" smtClean="0"/>
              <a:t>	Performance bank guarantee</a:t>
            </a:r>
          </a:p>
          <a:p>
            <a:pPr marL="0" indent="0">
              <a:buNone/>
            </a:pPr>
            <a:endParaRPr lang="en-US" dirty="0" smtClean="0"/>
          </a:p>
          <a:p>
            <a:pPr marL="0" indent="0">
              <a:buNone/>
            </a:pPr>
            <a:r>
              <a:rPr lang="en-US" dirty="0" smtClean="0"/>
              <a:t>The terms of PBG must be in strict compliance with those of the main Agreement . </a:t>
            </a:r>
            <a:endParaRPr lang="en-US" dirty="0"/>
          </a:p>
        </p:txBody>
      </p:sp>
      <p:sp>
        <p:nvSpPr>
          <p:cNvPr id="4" name="Date Placeholder 3"/>
          <p:cNvSpPr>
            <a:spLocks noGrp="1"/>
          </p:cNvSpPr>
          <p:nvPr>
            <p:ph type="dt" sz="half" idx="10"/>
          </p:nvPr>
        </p:nvSpPr>
        <p:spPr/>
        <p:txBody>
          <a:bodyPr/>
          <a:lstStyle/>
          <a:p>
            <a:r>
              <a:rPr lang="en-US" smtClean="0"/>
              <a:t>5/15/2016</a:t>
            </a:r>
            <a:endParaRPr lang="en-US"/>
          </a:p>
        </p:txBody>
      </p:sp>
      <p:sp>
        <p:nvSpPr>
          <p:cNvPr id="5" name="Footer Placeholder 4"/>
          <p:cNvSpPr>
            <a:spLocks noGrp="1"/>
          </p:cNvSpPr>
          <p:nvPr>
            <p:ph type="ftr" sz="quarter" idx="11"/>
          </p:nvPr>
        </p:nvSpPr>
        <p:spPr/>
        <p:txBody>
          <a:bodyPr/>
          <a:lstStyle/>
          <a:p>
            <a:r>
              <a:rPr lang="en-GB" smtClean="0"/>
              <a:t>law amendment presentation BKK May25</a:t>
            </a:r>
            <a:endParaRPr lang="en-US"/>
          </a:p>
        </p:txBody>
      </p:sp>
      <p:sp>
        <p:nvSpPr>
          <p:cNvPr id="6" name="Slide Number Placeholder 5"/>
          <p:cNvSpPr>
            <a:spLocks noGrp="1"/>
          </p:cNvSpPr>
          <p:nvPr>
            <p:ph type="sldNum" sz="quarter" idx="12"/>
          </p:nvPr>
        </p:nvSpPr>
        <p:spPr/>
        <p:txBody>
          <a:bodyPr/>
          <a:lstStyle/>
          <a:p>
            <a:fld id="{ADDA03D4-0231-476F-B4BD-51561B6685C7}" type="slidenum">
              <a:rPr lang="en-GB" smtClean="0"/>
              <a:pPr/>
              <a:t>19</a:t>
            </a:fld>
            <a:endParaRPr lang="en-GB"/>
          </a:p>
        </p:txBody>
      </p:sp>
    </p:spTree>
    <p:extLst>
      <p:ext uri="{BB962C8B-B14F-4D97-AF65-F5344CB8AC3E}">
        <p14:creationId xmlns="" xmlns:p14="http://schemas.microsoft.com/office/powerpoint/2010/main" val="14154205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lstStyle/>
          <a:p>
            <a:r>
              <a:rPr lang="en-US" dirty="0" smtClean="0">
                <a:solidFill>
                  <a:schemeClr val="bg1"/>
                </a:solidFill>
              </a:rPr>
              <a:t>Contents</a:t>
            </a:r>
            <a:endParaRPr lang="en-GB" dirty="0">
              <a:solidFill>
                <a:schemeClr val="bg1"/>
              </a:solidFill>
            </a:endParaRPr>
          </a:p>
        </p:txBody>
      </p:sp>
      <p:sp>
        <p:nvSpPr>
          <p:cNvPr id="3" name="Content Placeholder 2"/>
          <p:cNvSpPr>
            <a:spLocks noGrp="1"/>
          </p:cNvSpPr>
          <p:nvPr>
            <p:ph idx="1"/>
          </p:nvPr>
        </p:nvSpPr>
        <p:spPr>
          <a:solidFill>
            <a:schemeClr val="bg2">
              <a:lumMod val="25000"/>
            </a:schemeClr>
          </a:solidFill>
        </p:spPr>
        <p:txBody>
          <a:bodyPr>
            <a:normAutofit fontScale="85000" lnSpcReduction="20000"/>
          </a:bodyPr>
          <a:lstStyle/>
          <a:p>
            <a:r>
              <a:rPr lang="en-US" dirty="0" smtClean="0">
                <a:solidFill>
                  <a:schemeClr val="bg1"/>
                </a:solidFill>
              </a:rPr>
              <a:t>1. Myanmar Mines Law 1994</a:t>
            </a:r>
          </a:p>
          <a:p>
            <a:r>
              <a:rPr lang="en-US" dirty="0" smtClean="0">
                <a:solidFill>
                  <a:schemeClr val="bg1"/>
                </a:solidFill>
              </a:rPr>
              <a:t>2. Rationale for amendment</a:t>
            </a:r>
          </a:p>
          <a:p>
            <a:r>
              <a:rPr lang="en-US" dirty="0" smtClean="0">
                <a:solidFill>
                  <a:schemeClr val="bg1"/>
                </a:solidFill>
              </a:rPr>
              <a:t>3.Definitions</a:t>
            </a:r>
          </a:p>
          <a:p>
            <a:r>
              <a:rPr lang="en-US" dirty="0" smtClean="0">
                <a:solidFill>
                  <a:schemeClr val="bg1"/>
                </a:solidFill>
              </a:rPr>
              <a:t>4. Types of Permits</a:t>
            </a:r>
          </a:p>
          <a:p>
            <a:r>
              <a:rPr lang="en-US" dirty="0" smtClean="0">
                <a:solidFill>
                  <a:schemeClr val="bg1"/>
                </a:solidFill>
              </a:rPr>
              <a:t>5. Types of Investments</a:t>
            </a:r>
          </a:p>
          <a:p>
            <a:r>
              <a:rPr lang="en-US" dirty="0" smtClean="0">
                <a:solidFill>
                  <a:schemeClr val="bg1"/>
                </a:solidFill>
              </a:rPr>
              <a:t>6. Regional Committees</a:t>
            </a:r>
          </a:p>
          <a:p>
            <a:r>
              <a:rPr lang="en-US" dirty="0" smtClean="0">
                <a:solidFill>
                  <a:schemeClr val="bg1"/>
                </a:solidFill>
              </a:rPr>
              <a:t>7. Taxes and Duties</a:t>
            </a:r>
          </a:p>
          <a:p>
            <a:r>
              <a:rPr lang="en-US" dirty="0" smtClean="0">
                <a:solidFill>
                  <a:schemeClr val="bg1"/>
                </a:solidFill>
              </a:rPr>
              <a:t>8. Transparency  </a:t>
            </a:r>
          </a:p>
          <a:p>
            <a:r>
              <a:rPr lang="en-US" dirty="0" smtClean="0">
                <a:solidFill>
                  <a:schemeClr val="bg1"/>
                </a:solidFill>
              </a:rPr>
              <a:t>9. Environmental Obligations</a:t>
            </a:r>
          </a:p>
          <a:p>
            <a:r>
              <a:rPr lang="en-US" dirty="0" smtClean="0">
                <a:solidFill>
                  <a:schemeClr val="bg1"/>
                </a:solidFill>
              </a:rPr>
              <a:t>10.Way Forward</a:t>
            </a:r>
          </a:p>
          <a:p>
            <a:endParaRPr lang="en-US" dirty="0" smtClean="0"/>
          </a:p>
          <a:p>
            <a:endParaRPr lang="en-GB" dirty="0"/>
          </a:p>
        </p:txBody>
      </p:sp>
      <p:sp>
        <p:nvSpPr>
          <p:cNvPr id="4" name="Date Placeholder 3"/>
          <p:cNvSpPr>
            <a:spLocks noGrp="1"/>
          </p:cNvSpPr>
          <p:nvPr>
            <p:ph type="dt" sz="half" idx="10"/>
          </p:nvPr>
        </p:nvSpPr>
        <p:spPr/>
        <p:txBody>
          <a:bodyPr/>
          <a:lstStyle/>
          <a:p>
            <a:r>
              <a:rPr lang="en-US" smtClean="0"/>
              <a:t>5/15/2016</a:t>
            </a:r>
            <a:endParaRPr lang="en-GB"/>
          </a:p>
        </p:txBody>
      </p:sp>
      <p:sp>
        <p:nvSpPr>
          <p:cNvPr id="5" name="Slide Number Placeholder 4"/>
          <p:cNvSpPr>
            <a:spLocks noGrp="1"/>
          </p:cNvSpPr>
          <p:nvPr>
            <p:ph type="sldNum" sz="quarter" idx="12"/>
          </p:nvPr>
        </p:nvSpPr>
        <p:spPr/>
        <p:txBody>
          <a:bodyPr/>
          <a:lstStyle/>
          <a:p>
            <a:fld id="{ADDA03D4-0231-476F-B4BD-51561B6685C7}" type="slidenum">
              <a:rPr lang="en-GB" smtClean="0"/>
              <a:pPr/>
              <a:t>2</a:t>
            </a:fld>
            <a:endParaRPr lang="en-GB"/>
          </a:p>
        </p:txBody>
      </p:sp>
      <p:sp>
        <p:nvSpPr>
          <p:cNvPr id="6" name="Footer Placeholder 5"/>
          <p:cNvSpPr>
            <a:spLocks noGrp="1"/>
          </p:cNvSpPr>
          <p:nvPr>
            <p:ph type="ftr" sz="quarter" idx="11"/>
          </p:nvPr>
        </p:nvSpPr>
        <p:spPr/>
        <p:txBody>
          <a:bodyPr/>
          <a:lstStyle/>
          <a:p>
            <a:r>
              <a:rPr lang="en-GB" smtClean="0"/>
              <a:t>law amendment presentation BKK May25</a:t>
            </a:r>
            <a:endParaRPr lang="en-GB"/>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a:bodyPr>
          <a:lstStyle/>
          <a:p>
            <a:r>
              <a:rPr lang="en-US" dirty="0" smtClean="0"/>
              <a:t>Contents of Agreements (2/5.)</a:t>
            </a:r>
            <a:endParaRPr lang="en-US" dirty="0"/>
          </a:p>
        </p:txBody>
      </p:sp>
      <p:sp>
        <p:nvSpPr>
          <p:cNvPr id="3" name="Content Placeholder 2"/>
          <p:cNvSpPr>
            <a:spLocks noGrp="1"/>
          </p:cNvSpPr>
          <p:nvPr>
            <p:ph idx="1"/>
          </p:nvPr>
        </p:nvSpPr>
        <p:spPr>
          <a:solidFill>
            <a:schemeClr val="accent5">
              <a:lumMod val="20000"/>
              <a:lumOff val="80000"/>
            </a:schemeClr>
          </a:solidFill>
        </p:spPr>
        <p:txBody>
          <a:bodyPr>
            <a:normAutofit fontScale="85000" lnSpcReduction="20000"/>
          </a:bodyPr>
          <a:lstStyle/>
          <a:p>
            <a:r>
              <a:rPr lang="en-US" dirty="0" smtClean="0"/>
              <a:t>Along with the standard clauses for legal matters,  detail technical terms and condition of work program  for Prospecting, Exploration, Feasibility Study, Development stages are mentioned. </a:t>
            </a:r>
          </a:p>
          <a:p>
            <a:r>
              <a:rPr lang="en-US" dirty="0" smtClean="0"/>
              <a:t>Rights and obligations of both parties regarding, reporting  material importation,  immigration, mandatory appointment of Myanmar nationals, and.. the company’s representatives to abide the laws of Myanmar,  are stipulated.</a:t>
            </a:r>
          </a:p>
          <a:p>
            <a:r>
              <a:rPr lang="en-US" dirty="0" smtClean="0"/>
              <a:t>The department/ enterprise are mainly responsible for acquiring  all essential governmental approvals for efficient execution of works., </a:t>
            </a:r>
            <a:endParaRPr lang="en-US" dirty="0"/>
          </a:p>
        </p:txBody>
      </p:sp>
      <p:sp>
        <p:nvSpPr>
          <p:cNvPr id="4" name="Date Placeholder 3"/>
          <p:cNvSpPr>
            <a:spLocks noGrp="1"/>
          </p:cNvSpPr>
          <p:nvPr>
            <p:ph type="dt" sz="half" idx="10"/>
          </p:nvPr>
        </p:nvSpPr>
        <p:spPr/>
        <p:txBody>
          <a:bodyPr/>
          <a:lstStyle/>
          <a:p>
            <a:r>
              <a:rPr lang="en-US" smtClean="0"/>
              <a:t>5/15/2016</a:t>
            </a:r>
            <a:endParaRPr lang="en-US"/>
          </a:p>
        </p:txBody>
      </p:sp>
      <p:sp>
        <p:nvSpPr>
          <p:cNvPr id="5" name="Footer Placeholder 4"/>
          <p:cNvSpPr>
            <a:spLocks noGrp="1"/>
          </p:cNvSpPr>
          <p:nvPr>
            <p:ph type="ftr" sz="quarter" idx="11"/>
          </p:nvPr>
        </p:nvSpPr>
        <p:spPr/>
        <p:txBody>
          <a:bodyPr/>
          <a:lstStyle/>
          <a:p>
            <a:r>
              <a:rPr lang="en-GB" smtClean="0"/>
              <a:t>law amendment presentation BKK May25</a:t>
            </a:r>
            <a:endParaRPr lang="en-US"/>
          </a:p>
        </p:txBody>
      </p:sp>
      <p:sp>
        <p:nvSpPr>
          <p:cNvPr id="6" name="Slide Number Placeholder 5"/>
          <p:cNvSpPr>
            <a:spLocks noGrp="1"/>
          </p:cNvSpPr>
          <p:nvPr>
            <p:ph type="sldNum" sz="quarter" idx="12"/>
          </p:nvPr>
        </p:nvSpPr>
        <p:spPr/>
        <p:txBody>
          <a:bodyPr/>
          <a:lstStyle/>
          <a:p>
            <a:fld id="{ADDA03D4-0231-476F-B4BD-51561B6685C7}" type="slidenum">
              <a:rPr lang="en-GB" smtClean="0"/>
              <a:pPr/>
              <a:t>20</a:t>
            </a:fld>
            <a:endParaRPr lang="en-GB"/>
          </a:p>
        </p:txBody>
      </p:sp>
    </p:spTree>
    <p:extLst>
      <p:ext uri="{BB962C8B-B14F-4D97-AF65-F5344CB8AC3E}">
        <p14:creationId xmlns="" xmlns:p14="http://schemas.microsoft.com/office/powerpoint/2010/main" val="19039248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a:bodyPr>
          <a:lstStyle/>
          <a:p>
            <a:r>
              <a:rPr lang="en-US" dirty="0"/>
              <a:t>Contents of Agreements </a:t>
            </a:r>
            <a:r>
              <a:rPr lang="en-US" dirty="0" smtClean="0"/>
              <a:t>(3/5)</a:t>
            </a:r>
            <a:endParaRPr lang="en-US" dirty="0"/>
          </a:p>
        </p:txBody>
      </p:sp>
      <p:sp>
        <p:nvSpPr>
          <p:cNvPr id="3" name="Content Placeholder 2"/>
          <p:cNvSpPr>
            <a:spLocks noGrp="1"/>
          </p:cNvSpPr>
          <p:nvPr>
            <p:ph idx="1"/>
          </p:nvPr>
        </p:nvSpPr>
        <p:spPr>
          <a:solidFill>
            <a:schemeClr val="accent5">
              <a:lumMod val="20000"/>
              <a:lumOff val="80000"/>
            </a:schemeClr>
          </a:solidFill>
        </p:spPr>
        <p:txBody>
          <a:bodyPr>
            <a:normAutofit fontScale="92500" lnSpcReduction="20000"/>
          </a:bodyPr>
          <a:lstStyle/>
          <a:p>
            <a:pPr algn="just"/>
            <a:r>
              <a:rPr lang="en-US" dirty="0" smtClean="0"/>
              <a:t>Assistance by respective government enterprise for doing air-borne geophysical, geochemical methods as and when needed , draw back of equipments such as drilling rigs, use of telecommunication equipment,  etc are  common terms generally included in exploration agreements</a:t>
            </a:r>
          </a:p>
          <a:p>
            <a:pPr algn="just"/>
            <a:r>
              <a:rPr lang="en-US" dirty="0" smtClean="0"/>
              <a:t>Banking and currency rights, use of expatriates , use of sub-contractors,  Protection of environment,  </a:t>
            </a:r>
            <a:r>
              <a:rPr lang="en-US" dirty="0" err="1" smtClean="0"/>
              <a:t>etc</a:t>
            </a:r>
            <a:r>
              <a:rPr lang="en-US" dirty="0" smtClean="0"/>
              <a:t> are significant terms in the agreements.  </a:t>
            </a:r>
            <a:endParaRPr lang="en-US" dirty="0"/>
          </a:p>
        </p:txBody>
      </p:sp>
      <p:sp>
        <p:nvSpPr>
          <p:cNvPr id="4" name="Date Placeholder 3"/>
          <p:cNvSpPr>
            <a:spLocks noGrp="1"/>
          </p:cNvSpPr>
          <p:nvPr>
            <p:ph type="dt" sz="half" idx="10"/>
          </p:nvPr>
        </p:nvSpPr>
        <p:spPr/>
        <p:txBody>
          <a:bodyPr/>
          <a:lstStyle/>
          <a:p>
            <a:r>
              <a:rPr lang="en-US" smtClean="0"/>
              <a:t>5/15/2016</a:t>
            </a:r>
            <a:endParaRPr lang="en-US"/>
          </a:p>
        </p:txBody>
      </p:sp>
      <p:sp>
        <p:nvSpPr>
          <p:cNvPr id="5" name="Footer Placeholder 4"/>
          <p:cNvSpPr>
            <a:spLocks noGrp="1"/>
          </p:cNvSpPr>
          <p:nvPr>
            <p:ph type="ftr" sz="quarter" idx="11"/>
          </p:nvPr>
        </p:nvSpPr>
        <p:spPr/>
        <p:txBody>
          <a:bodyPr/>
          <a:lstStyle/>
          <a:p>
            <a:r>
              <a:rPr lang="en-GB" smtClean="0"/>
              <a:t>law amendment presentation BKK May25</a:t>
            </a:r>
            <a:endParaRPr lang="en-US"/>
          </a:p>
        </p:txBody>
      </p:sp>
      <p:sp>
        <p:nvSpPr>
          <p:cNvPr id="6" name="Slide Number Placeholder 5"/>
          <p:cNvSpPr>
            <a:spLocks noGrp="1"/>
          </p:cNvSpPr>
          <p:nvPr>
            <p:ph type="sldNum" sz="quarter" idx="12"/>
          </p:nvPr>
        </p:nvSpPr>
        <p:spPr/>
        <p:txBody>
          <a:bodyPr/>
          <a:lstStyle/>
          <a:p>
            <a:fld id="{ADDA03D4-0231-476F-B4BD-51561B6685C7}" type="slidenum">
              <a:rPr lang="en-GB" smtClean="0"/>
              <a:pPr/>
              <a:t>21</a:t>
            </a:fld>
            <a:endParaRPr lang="en-GB"/>
          </a:p>
        </p:txBody>
      </p:sp>
    </p:spTree>
    <p:extLst>
      <p:ext uri="{BB962C8B-B14F-4D97-AF65-F5344CB8AC3E}">
        <p14:creationId xmlns="" xmlns:p14="http://schemas.microsoft.com/office/powerpoint/2010/main" val="28007092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a:bodyPr>
          <a:lstStyle/>
          <a:p>
            <a:r>
              <a:rPr lang="en-US" dirty="0"/>
              <a:t>Contents of Agreements </a:t>
            </a:r>
            <a:r>
              <a:rPr lang="en-US" dirty="0" smtClean="0"/>
              <a:t>(4/5)</a:t>
            </a:r>
            <a:endParaRPr lang="en-US" dirty="0"/>
          </a:p>
        </p:txBody>
      </p:sp>
      <p:sp>
        <p:nvSpPr>
          <p:cNvPr id="3" name="Content Placeholder 2"/>
          <p:cNvSpPr>
            <a:spLocks noGrp="1"/>
          </p:cNvSpPr>
          <p:nvPr>
            <p:ph idx="1"/>
          </p:nvPr>
        </p:nvSpPr>
        <p:spPr>
          <a:solidFill>
            <a:schemeClr val="accent5">
              <a:lumMod val="20000"/>
              <a:lumOff val="80000"/>
            </a:schemeClr>
          </a:solidFill>
        </p:spPr>
        <p:txBody>
          <a:bodyPr>
            <a:normAutofit fontScale="92500" lnSpcReduction="20000"/>
          </a:bodyPr>
          <a:lstStyle/>
          <a:p>
            <a:pPr algn="just"/>
            <a:r>
              <a:rPr lang="en-US" dirty="0" smtClean="0"/>
              <a:t>Settlement of disputes  initially by amicable solutions and to be carried on only after no settlement resulted. Myanmar is now referring internationally accepted regulations such as UNCITRAL Rules   . </a:t>
            </a:r>
          </a:p>
          <a:p>
            <a:pPr algn="just"/>
            <a:r>
              <a:rPr lang="en-US" dirty="0" smtClean="0"/>
              <a:t>Generally accepted accounting principles  are to be applied in all financial matters. </a:t>
            </a:r>
          </a:p>
          <a:p>
            <a:pPr algn="just"/>
            <a:r>
              <a:rPr lang="en-US" dirty="0" smtClean="0"/>
              <a:t>The essential maps, time schedules, and other relevant appendices such as production split ratios </a:t>
            </a:r>
            <a:r>
              <a:rPr lang="en-US" dirty="0" err="1" smtClean="0"/>
              <a:t>etc</a:t>
            </a:r>
            <a:r>
              <a:rPr lang="en-US" dirty="0" smtClean="0"/>
              <a:t> are attached as the integral part of the Agreement.</a:t>
            </a:r>
            <a:endParaRPr lang="en-US" dirty="0"/>
          </a:p>
        </p:txBody>
      </p:sp>
      <p:sp>
        <p:nvSpPr>
          <p:cNvPr id="4" name="Date Placeholder 3"/>
          <p:cNvSpPr>
            <a:spLocks noGrp="1"/>
          </p:cNvSpPr>
          <p:nvPr>
            <p:ph type="dt" sz="half" idx="10"/>
          </p:nvPr>
        </p:nvSpPr>
        <p:spPr/>
        <p:txBody>
          <a:bodyPr/>
          <a:lstStyle/>
          <a:p>
            <a:r>
              <a:rPr lang="en-US" smtClean="0"/>
              <a:t>5/15/2016</a:t>
            </a:r>
            <a:endParaRPr lang="en-US"/>
          </a:p>
        </p:txBody>
      </p:sp>
      <p:sp>
        <p:nvSpPr>
          <p:cNvPr id="5" name="Footer Placeholder 4"/>
          <p:cNvSpPr>
            <a:spLocks noGrp="1"/>
          </p:cNvSpPr>
          <p:nvPr>
            <p:ph type="ftr" sz="quarter" idx="11"/>
          </p:nvPr>
        </p:nvSpPr>
        <p:spPr/>
        <p:txBody>
          <a:bodyPr/>
          <a:lstStyle/>
          <a:p>
            <a:r>
              <a:rPr lang="en-GB" smtClean="0"/>
              <a:t>law amendment presentation BKK May25</a:t>
            </a:r>
            <a:endParaRPr lang="en-US"/>
          </a:p>
        </p:txBody>
      </p:sp>
      <p:sp>
        <p:nvSpPr>
          <p:cNvPr id="6" name="Slide Number Placeholder 5"/>
          <p:cNvSpPr>
            <a:spLocks noGrp="1"/>
          </p:cNvSpPr>
          <p:nvPr>
            <p:ph type="sldNum" sz="quarter" idx="12"/>
          </p:nvPr>
        </p:nvSpPr>
        <p:spPr/>
        <p:txBody>
          <a:bodyPr/>
          <a:lstStyle/>
          <a:p>
            <a:fld id="{ADDA03D4-0231-476F-B4BD-51561B6685C7}" type="slidenum">
              <a:rPr lang="en-GB" smtClean="0"/>
              <a:pPr/>
              <a:t>22</a:t>
            </a:fld>
            <a:endParaRPr lang="en-GB"/>
          </a:p>
        </p:txBody>
      </p:sp>
    </p:spTree>
    <p:extLst>
      <p:ext uri="{BB962C8B-B14F-4D97-AF65-F5344CB8AC3E}">
        <p14:creationId xmlns="" xmlns:p14="http://schemas.microsoft.com/office/powerpoint/2010/main" val="26115886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a:bodyPr>
          <a:lstStyle/>
          <a:p>
            <a:r>
              <a:rPr lang="en-US" dirty="0"/>
              <a:t>Contents of Agreements </a:t>
            </a:r>
            <a:r>
              <a:rPr lang="en-US" dirty="0" smtClean="0"/>
              <a:t>(5/5.)</a:t>
            </a:r>
            <a:endParaRPr lang="en-US" dirty="0"/>
          </a:p>
        </p:txBody>
      </p:sp>
      <p:sp>
        <p:nvSpPr>
          <p:cNvPr id="3" name="Content Placeholder 2"/>
          <p:cNvSpPr>
            <a:spLocks noGrp="1"/>
          </p:cNvSpPr>
          <p:nvPr>
            <p:ph idx="1"/>
          </p:nvPr>
        </p:nvSpPr>
        <p:spPr>
          <a:solidFill>
            <a:schemeClr val="accent5">
              <a:lumMod val="20000"/>
              <a:lumOff val="80000"/>
            </a:schemeClr>
          </a:solidFill>
        </p:spPr>
        <p:txBody>
          <a:bodyPr>
            <a:normAutofit/>
          </a:bodyPr>
          <a:lstStyle/>
          <a:p>
            <a:pPr algn="just"/>
            <a:r>
              <a:rPr lang="en-US" dirty="0" smtClean="0"/>
              <a:t>The split ratio to be shared between parties in the production sharing contracts are negotiable and to be agreed between parties.</a:t>
            </a:r>
          </a:p>
          <a:p>
            <a:pPr algn="just"/>
            <a:r>
              <a:rPr lang="en-US" dirty="0" smtClean="0"/>
              <a:t>The determination of the split ratio always based on win-win situation.</a:t>
            </a:r>
            <a:endParaRPr lang="en-US" dirty="0"/>
          </a:p>
        </p:txBody>
      </p:sp>
      <p:sp>
        <p:nvSpPr>
          <p:cNvPr id="4" name="Date Placeholder 3"/>
          <p:cNvSpPr>
            <a:spLocks noGrp="1"/>
          </p:cNvSpPr>
          <p:nvPr>
            <p:ph type="dt" sz="half" idx="10"/>
          </p:nvPr>
        </p:nvSpPr>
        <p:spPr/>
        <p:txBody>
          <a:bodyPr/>
          <a:lstStyle/>
          <a:p>
            <a:r>
              <a:rPr lang="en-US" smtClean="0"/>
              <a:t>5/15/2016</a:t>
            </a:r>
            <a:endParaRPr lang="en-US"/>
          </a:p>
        </p:txBody>
      </p:sp>
      <p:sp>
        <p:nvSpPr>
          <p:cNvPr id="5" name="Footer Placeholder 4"/>
          <p:cNvSpPr>
            <a:spLocks noGrp="1"/>
          </p:cNvSpPr>
          <p:nvPr>
            <p:ph type="ftr" sz="quarter" idx="11"/>
          </p:nvPr>
        </p:nvSpPr>
        <p:spPr/>
        <p:txBody>
          <a:bodyPr/>
          <a:lstStyle/>
          <a:p>
            <a:r>
              <a:rPr lang="en-GB" smtClean="0"/>
              <a:t>law amendment presentation BKK May25</a:t>
            </a:r>
            <a:endParaRPr lang="en-US"/>
          </a:p>
        </p:txBody>
      </p:sp>
      <p:sp>
        <p:nvSpPr>
          <p:cNvPr id="6" name="Slide Number Placeholder 5"/>
          <p:cNvSpPr>
            <a:spLocks noGrp="1"/>
          </p:cNvSpPr>
          <p:nvPr>
            <p:ph type="sldNum" sz="quarter" idx="12"/>
          </p:nvPr>
        </p:nvSpPr>
        <p:spPr/>
        <p:txBody>
          <a:bodyPr/>
          <a:lstStyle/>
          <a:p>
            <a:fld id="{ADDA03D4-0231-476F-B4BD-51561B6685C7}" type="slidenum">
              <a:rPr lang="en-GB" smtClean="0"/>
              <a:pPr/>
              <a:t>23</a:t>
            </a:fld>
            <a:endParaRPr lang="en-GB"/>
          </a:p>
        </p:txBody>
      </p:sp>
    </p:spTree>
    <p:extLst>
      <p:ext uri="{BB962C8B-B14F-4D97-AF65-F5344CB8AC3E}">
        <p14:creationId xmlns="" xmlns:p14="http://schemas.microsoft.com/office/powerpoint/2010/main" val="26115886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dirty="0" smtClean="0">
                <a:solidFill>
                  <a:srgbClr val="C00000"/>
                </a:solidFill>
              </a:rPr>
              <a:t>Taxes and Duties</a:t>
            </a:r>
            <a:endParaRPr lang="en-GB" dirty="0">
              <a:solidFill>
                <a:srgbClr val="C00000"/>
              </a:solidFill>
            </a:endParaRPr>
          </a:p>
        </p:txBody>
      </p:sp>
      <p:sp>
        <p:nvSpPr>
          <p:cNvPr id="3" name="Content Placeholder 2"/>
          <p:cNvSpPr>
            <a:spLocks noGrp="1"/>
          </p:cNvSpPr>
          <p:nvPr>
            <p:ph idx="1"/>
          </p:nvPr>
        </p:nvSpPr>
        <p:spPr>
          <a:solidFill>
            <a:schemeClr val="accent5">
              <a:lumMod val="20000"/>
              <a:lumOff val="80000"/>
            </a:schemeClr>
          </a:solidFill>
        </p:spPr>
        <p:txBody>
          <a:bodyPr>
            <a:normAutofit fontScale="92500" lnSpcReduction="10000"/>
          </a:bodyPr>
          <a:lstStyle/>
          <a:p>
            <a:r>
              <a:rPr lang="en-US" b="1" dirty="0" smtClean="0"/>
              <a:t>Dead Rent- </a:t>
            </a:r>
            <a:r>
              <a:rPr lang="en-US" dirty="0" smtClean="0"/>
              <a:t>to be paid at a specified rate on   		the land surface area occupied</a:t>
            </a:r>
          </a:p>
          <a:p>
            <a:r>
              <a:rPr lang="en-US" b="1" dirty="0" smtClean="0"/>
              <a:t>Royalty</a:t>
            </a:r>
            <a:r>
              <a:rPr lang="en-US" dirty="0" smtClean="0"/>
              <a:t>- to be paid on the proceeds of sale of 		mineral produced </a:t>
            </a:r>
          </a:p>
          <a:p>
            <a:r>
              <a:rPr lang="en-US" b="1" dirty="0" smtClean="0"/>
              <a:t>Production Sharing Ratio- </a:t>
            </a:r>
            <a:r>
              <a:rPr lang="en-US" dirty="0" smtClean="0"/>
              <a:t>to be paid depending  		on the terms and condition of the 			Production Sharing Contract.</a:t>
            </a:r>
            <a:endParaRPr lang="en-GB" dirty="0" smtClean="0"/>
          </a:p>
          <a:p>
            <a:r>
              <a:rPr lang="en-US" b="1" dirty="0" smtClean="0"/>
              <a:t>Corporate income Tax </a:t>
            </a:r>
            <a:r>
              <a:rPr lang="en-US" dirty="0" smtClean="0"/>
              <a:t>– to be paid on the 			taxable income in accordance with 			the Tax Law</a:t>
            </a:r>
          </a:p>
        </p:txBody>
      </p:sp>
      <p:sp>
        <p:nvSpPr>
          <p:cNvPr id="4" name="Date Placeholder 3"/>
          <p:cNvSpPr>
            <a:spLocks noGrp="1"/>
          </p:cNvSpPr>
          <p:nvPr>
            <p:ph type="dt" sz="half" idx="10"/>
          </p:nvPr>
        </p:nvSpPr>
        <p:spPr/>
        <p:txBody>
          <a:bodyPr/>
          <a:lstStyle/>
          <a:p>
            <a:r>
              <a:rPr lang="en-US" smtClean="0"/>
              <a:t>5/15/2016</a:t>
            </a:r>
            <a:endParaRPr lang="en-GB"/>
          </a:p>
        </p:txBody>
      </p:sp>
      <p:sp>
        <p:nvSpPr>
          <p:cNvPr id="5" name="Footer Placeholder 4"/>
          <p:cNvSpPr>
            <a:spLocks noGrp="1"/>
          </p:cNvSpPr>
          <p:nvPr>
            <p:ph type="ftr" sz="quarter" idx="11"/>
          </p:nvPr>
        </p:nvSpPr>
        <p:spPr/>
        <p:txBody>
          <a:bodyPr/>
          <a:lstStyle/>
          <a:p>
            <a:r>
              <a:rPr lang="en-GB" smtClean="0"/>
              <a:t>law amendment presentation BKK May25</a:t>
            </a:r>
            <a:endParaRPr lang="en-GB"/>
          </a:p>
        </p:txBody>
      </p:sp>
      <p:sp>
        <p:nvSpPr>
          <p:cNvPr id="6" name="Slide Number Placeholder 5"/>
          <p:cNvSpPr>
            <a:spLocks noGrp="1"/>
          </p:cNvSpPr>
          <p:nvPr>
            <p:ph type="sldNum" sz="quarter" idx="12"/>
          </p:nvPr>
        </p:nvSpPr>
        <p:spPr/>
        <p:txBody>
          <a:bodyPr/>
          <a:lstStyle/>
          <a:p>
            <a:fld id="{ADDA03D4-0231-476F-B4BD-51561B6685C7}" type="slidenum">
              <a:rPr lang="en-GB" smtClean="0"/>
              <a:pPr/>
              <a:t>24</a:t>
            </a:fld>
            <a:endParaRPr lang="en-GB"/>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lstStyle/>
          <a:p>
            <a:r>
              <a:rPr lang="en-US" dirty="0" smtClean="0">
                <a:solidFill>
                  <a:schemeClr val="bg1"/>
                </a:solidFill>
              </a:rPr>
              <a:t>Transparency</a:t>
            </a:r>
            <a:endParaRPr lang="en-GB" dirty="0">
              <a:solidFill>
                <a:schemeClr val="bg1"/>
              </a:solidFill>
            </a:endParaRPr>
          </a:p>
        </p:txBody>
      </p:sp>
      <p:sp>
        <p:nvSpPr>
          <p:cNvPr id="3" name="Content Placeholder 2"/>
          <p:cNvSpPr>
            <a:spLocks noGrp="1"/>
          </p:cNvSpPr>
          <p:nvPr>
            <p:ph idx="1"/>
          </p:nvPr>
        </p:nvSpPr>
        <p:spPr>
          <a:solidFill>
            <a:srgbClr val="92D050"/>
          </a:solidFill>
        </p:spPr>
        <p:txBody>
          <a:bodyPr>
            <a:normAutofit/>
          </a:bodyPr>
          <a:lstStyle/>
          <a:p>
            <a:endParaRPr lang="en-US" dirty="0" smtClean="0"/>
          </a:p>
          <a:p>
            <a:r>
              <a:rPr lang="en-US" dirty="0" smtClean="0"/>
              <a:t>Myanmar submitted first EITI Country Report to EITI Head Office in January 2016. The second report to be submitted in January 2017.</a:t>
            </a:r>
          </a:p>
        </p:txBody>
      </p:sp>
      <p:sp>
        <p:nvSpPr>
          <p:cNvPr id="4" name="Date Placeholder 3"/>
          <p:cNvSpPr>
            <a:spLocks noGrp="1"/>
          </p:cNvSpPr>
          <p:nvPr>
            <p:ph type="dt" sz="half" idx="10"/>
          </p:nvPr>
        </p:nvSpPr>
        <p:spPr/>
        <p:txBody>
          <a:bodyPr/>
          <a:lstStyle/>
          <a:p>
            <a:r>
              <a:rPr lang="en-US" smtClean="0"/>
              <a:t>5/15/2016</a:t>
            </a:r>
            <a:endParaRPr lang="en-GB"/>
          </a:p>
        </p:txBody>
      </p:sp>
      <p:sp>
        <p:nvSpPr>
          <p:cNvPr id="5" name="Footer Placeholder 4"/>
          <p:cNvSpPr>
            <a:spLocks noGrp="1"/>
          </p:cNvSpPr>
          <p:nvPr>
            <p:ph type="ftr" sz="quarter" idx="11"/>
          </p:nvPr>
        </p:nvSpPr>
        <p:spPr/>
        <p:txBody>
          <a:bodyPr/>
          <a:lstStyle/>
          <a:p>
            <a:r>
              <a:rPr lang="en-GB" smtClean="0"/>
              <a:t>law amendment presentation BKK May25</a:t>
            </a:r>
            <a:endParaRPr lang="en-GB"/>
          </a:p>
        </p:txBody>
      </p:sp>
      <p:sp>
        <p:nvSpPr>
          <p:cNvPr id="6" name="Slide Number Placeholder 5"/>
          <p:cNvSpPr>
            <a:spLocks noGrp="1"/>
          </p:cNvSpPr>
          <p:nvPr>
            <p:ph type="sldNum" sz="quarter" idx="12"/>
          </p:nvPr>
        </p:nvSpPr>
        <p:spPr/>
        <p:txBody>
          <a:bodyPr/>
          <a:lstStyle/>
          <a:p>
            <a:fld id="{ADDA03D4-0231-476F-B4BD-51561B6685C7}" type="slidenum">
              <a:rPr lang="en-GB" smtClean="0"/>
              <a:pPr/>
              <a:t>25</a:t>
            </a:fld>
            <a:endParaRPr lang="en-GB"/>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lstStyle/>
          <a:p>
            <a:r>
              <a:rPr lang="en-US" dirty="0" smtClean="0">
                <a:solidFill>
                  <a:schemeClr val="bg1"/>
                </a:solidFill>
              </a:rPr>
              <a:t>Transparency</a:t>
            </a:r>
            <a:endParaRPr lang="en-GB" dirty="0">
              <a:solidFill>
                <a:schemeClr val="bg1"/>
              </a:solidFill>
            </a:endParaRPr>
          </a:p>
        </p:txBody>
      </p:sp>
      <p:sp>
        <p:nvSpPr>
          <p:cNvPr id="3" name="Content Placeholder 2"/>
          <p:cNvSpPr>
            <a:spLocks noGrp="1"/>
          </p:cNvSpPr>
          <p:nvPr>
            <p:ph idx="1"/>
          </p:nvPr>
        </p:nvSpPr>
        <p:spPr>
          <a:solidFill>
            <a:srgbClr val="00B050"/>
          </a:solidFill>
        </p:spPr>
        <p:txBody>
          <a:bodyPr/>
          <a:lstStyle/>
          <a:p>
            <a:endParaRPr lang="en-US" dirty="0" smtClean="0"/>
          </a:p>
          <a:p>
            <a:endParaRPr lang="en-US" dirty="0" smtClean="0"/>
          </a:p>
          <a:p>
            <a:r>
              <a:rPr lang="en-US" dirty="0" smtClean="0">
                <a:solidFill>
                  <a:schemeClr val="bg1"/>
                </a:solidFill>
              </a:rPr>
              <a:t>Mining operations enlisted to be qualified for prescribed threshold amount of revenue will be subjected to EITI standards whereas other small mines are considered under different norms.</a:t>
            </a:r>
            <a:endParaRPr lang="en-GB" dirty="0" smtClean="0">
              <a:solidFill>
                <a:schemeClr val="bg1"/>
              </a:solidFill>
            </a:endParaRPr>
          </a:p>
          <a:p>
            <a:endParaRPr lang="en-GB" dirty="0"/>
          </a:p>
        </p:txBody>
      </p:sp>
      <p:sp>
        <p:nvSpPr>
          <p:cNvPr id="4" name="Date Placeholder 3"/>
          <p:cNvSpPr>
            <a:spLocks noGrp="1"/>
          </p:cNvSpPr>
          <p:nvPr>
            <p:ph type="dt" sz="half" idx="10"/>
          </p:nvPr>
        </p:nvSpPr>
        <p:spPr/>
        <p:txBody>
          <a:bodyPr/>
          <a:lstStyle/>
          <a:p>
            <a:r>
              <a:rPr lang="en-US" smtClean="0"/>
              <a:t>5/15/2016</a:t>
            </a:r>
            <a:endParaRPr lang="en-GB"/>
          </a:p>
        </p:txBody>
      </p:sp>
      <p:sp>
        <p:nvSpPr>
          <p:cNvPr id="5" name="Footer Placeholder 4"/>
          <p:cNvSpPr>
            <a:spLocks noGrp="1"/>
          </p:cNvSpPr>
          <p:nvPr>
            <p:ph type="ftr" sz="quarter" idx="11"/>
          </p:nvPr>
        </p:nvSpPr>
        <p:spPr/>
        <p:txBody>
          <a:bodyPr/>
          <a:lstStyle/>
          <a:p>
            <a:r>
              <a:rPr lang="en-GB" smtClean="0"/>
              <a:t>law amendment presentation BKK May25</a:t>
            </a:r>
            <a:endParaRPr lang="en-GB"/>
          </a:p>
        </p:txBody>
      </p:sp>
      <p:sp>
        <p:nvSpPr>
          <p:cNvPr id="6" name="Slide Number Placeholder 5"/>
          <p:cNvSpPr>
            <a:spLocks noGrp="1"/>
          </p:cNvSpPr>
          <p:nvPr>
            <p:ph type="sldNum" sz="quarter" idx="12"/>
          </p:nvPr>
        </p:nvSpPr>
        <p:spPr/>
        <p:txBody>
          <a:bodyPr/>
          <a:lstStyle/>
          <a:p>
            <a:fld id="{ADDA03D4-0231-476F-B4BD-51561B6685C7}" type="slidenum">
              <a:rPr lang="en-GB" smtClean="0"/>
              <a:pPr/>
              <a:t>26</a:t>
            </a:fld>
            <a:endParaRPr lang="en-GB"/>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US" dirty="0" smtClean="0">
                <a:solidFill>
                  <a:schemeClr val="bg1"/>
                </a:solidFill>
              </a:rPr>
              <a:t>Environmental Obligation</a:t>
            </a:r>
            <a:endParaRPr lang="en-GB" dirty="0">
              <a:solidFill>
                <a:schemeClr val="bg1"/>
              </a:solidFill>
            </a:endParaRPr>
          </a:p>
        </p:txBody>
      </p:sp>
      <p:sp>
        <p:nvSpPr>
          <p:cNvPr id="3" name="Content Placeholder 2"/>
          <p:cNvSpPr>
            <a:spLocks noGrp="1"/>
          </p:cNvSpPr>
          <p:nvPr>
            <p:ph idx="1"/>
          </p:nvPr>
        </p:nvSpPr>
        <p:spPr>
          <a:solidFill>
            <a:schemeClr val="accent1">
              <a:lumMod val="40000"/>
              <a:lumOff val="60000"/>
            </a:schemeClr>
          </a:solidFill>
        </p:spPr>
        <p:txBody>
          <a:bodyPr/>
          <a:lstStyle/>
          <a:p>
            <a:endParaRPr lang="en-US" dirty="0" smtClean="0"/>
          </a:p>
          <a:p>
            <a:r>
              <a:rPr lang="en-US" dirty="0" smtClean="0"/>
              <a:t>Myanmar Environmental Conservation Law promulgated on 30 March 2012 followed by Rules on 5 June 2014.</a:t>
            </a:r>
          </a:p>
          <a:p>
            <a:r>
              <a:rPr lang="en-US" dirty="0" smtClean="0"/>
              <a:t>All types of mining activities will be subjected to respective categories of environmental impact assessment procedures.</a:t>
            </a:r>
            <a:endParaRPr lang="en-GB" dirty="0"/>
          </a:p>
        </p:txBody>
      </p:sp>
      <p:sp>
        <p:nvSpPr>
          <p:cNvPr id="4" name="Date Placeholder 3"/>
          <p:cNvSpPr>
            <a:spLocks noGrp="1"/>
          </p:cNvSpPr>
          <p:nvPr>
            <p:ph type="dt" sz="half" idx="10"/>
          </p:nvPr>
        </p:nvSpPr>
        <p:spPr/>
        <p:txBody>
          <a:bodyPr/>
          <a:lstStyle/>
          <a:p>
            <a:r>
              <a:rPr lang="en-US" smtClean="0"/>
              <a:t>5/15/2016</a:t>
            </a:r>
            <a:endParaRPr lang="en-GB"/>
          </a:p>
        </p:txBody>
      </p:sp>
      <p:sp>
        <p:nvSpPr>
          <p:cNvPr id="5" name="Footer Placeholder 4"/>
          <p:cNvSpPr>
            <a:spLocks noGrp="1"/>
          </p:cNvSpPr>
          <p:nvPr>
            <p:ph type="ftr" sz="quarter" idx="11"/>
          </p:nvPr>
        </p:nvSpPr>
        <p:spPr/>
        <p:txBody>
          <a:bodyPr/>
          <a:lstStyle/>
          <a:p>
            <a:r>
              <a:rPr lang="en-GB" smtClean="0"/>
              <a:t>law amendment presentation BKK May25</a:t>
            </a:r>
            <a:endParaRPr lang="en-GB"/>
          </a:p>
        </p:txBody>
      </p:sp>
      <p:sp>
        <p:nvSpPr>
          <p:cNvPr id="6" name="Slide Number Placeholder 5"/>
          <p:cNvSpPr>
            <a:spLocks noGrp="1"/>
          </p:cNvSpPr>
          <p:nvPr>
            <p:ph type="sldNum" sz="quarter" idx="12"/>
          </p:nvPr>
        </p:nvSpPr>
        <p:spPr/>
        <p:txBody>
          <a:bodyPr/>
          <a:lstStyle/>
          <a:p>
            <a:fld id="{ADDA03D4-0231-476F-B4BD-51561B6685C7}" type="slidenum">
              <a:rPr lang="en-GB" smtClean="0"/>
              <a:pPr/>
              <a:t>27</a:t>
            </a:fld>
            <a:endParaRPr lang="en-GB"/>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US" dirty="0" smtClean="0">
                <a:solidFill>
                  <a:schemeClr val="bg1"/>
                </a:solidFill>
              </a:rPr>
              <a:t>Environmental Obligation</a:t>
            </a:r>
            <a:endParaRPr lang="en-GB" dirty="0">
              <a:solidFill>
                <a:schemeClr val="bg1"/>
              </a:solidFill>
            </a:endParaRPr>
          </a:p>
        </p:txBody>
      </p:sp>
      <p:sp>
        <p:nvSpPr>
          <p:cNvPr id="3" name="Content Placeholder 2"/>
          <p:cNvSpPr>
            <a:spLocks noGrp="1"/>
          </p:cNvSpPr>
          <p:nvPr>
            <p:ph idx="1"/>
          </p:nvPr>
        </p:nvSpPr>
        <p:spPr>
          <a:solidFill>
            <a:schemeClr val="accent5">
              <a:lumMod val="40000"/>
              <a:lumOff val="60000"/>
            </a:schemeClr>
          </a:solidFill>
        </p:spPr>
        <p:txBody>
          <a:bodyPr/>
          <a:lstStyle/>
          <a:p>
            <a:endParaRPr lang="en-US" dirty="0" smtClean="0"/>
          </a:p>
          <a:p>
            <a:endParaRPr lang="en-US" dirty="0" smtClean="0"/>
          </a:p>
          <a:p>
            <a:r>
              <a:rPr lang="en-US" dirty="0" smtClean="0"/>
              <a:t>Obligation for reservation of Funds for environment management expenses and mine closure expenses will be observed </a:t>
            </a:r>
            <a:endParaRPr lang="en-GB" dirty="0"/>
          </a:p>
        </p:txBody>
      </p:sp>
      <p:sp>
        <p:nvSpPr>
          <p:cNvPr id="4" name="Date Placeholder 3"/>
          <p:cNvSpPr>
            <a:spLocks noGrp="1"/>
          </p:cNvSpPr>
          <p:nvPr>
            <p:ph type="dt" sz="half" idx="10"/>
          </p:nvPr>
        </p:nvSpPr>
        <p:spPr/>
        <p:txBody>
          <a:bodyPr/>
          <a:lstStyle/>
          <a:p>
            <a:r>
              <a:rPr lang="en-US" smtClean="0"/>
              <a:t>5/15/2016</a:t>
            </a:r>
            <a:endParaRPr lang="en-GB"/>
          </a:p>
        </p:txBody>
      </p:sp>
      <p:sp>
        <p:nvSpPr>
          <p:cNvPr id="5" name="Footer Placeholder 4"/>
          <p:cNvSpPr>
            <a:spLocks noGrp="1"/>
          </p:cNvSpPr>
          <p:nvPr>
            <p:ph type="ftr" sz="quarter" idx="11"/>
          </p:nvPr>
        </p:nvSpPr>
        <p:spPr/>
        <p:txBody>
          <a:bodyPr/>
          <a:lstStyle/>
          <a:p>
            <a:r>
              <a:rPr lang="en-GB" smtClean="0"/>
              <a:t>law amendment presentation BKK May25</a:t>
            </a:r>
            <a:endParaRPr lang="en-GB"/>
          </a:p>
        </p:txBody>
      </p:sp>
      <p:sp>
        <p:nvSpPr>
          <p:cNvPr id="6" name="Slide Number Placeholder 5"/>
          <p:cNvSpPr>
            <a:spLocks noGrp="1"/>
          </p:cNvSpPr>
          <p:nvPr>
            <p:ph type="sldNum" sz="quarter" idx="12"/>
          </p:nvPr>
        </p:nvSpPr>
        <p:spPr/>
        <p:txBody>
          <a:bodyPr/>
          <a:lstStyle/>
          <a:p>
            <a:fld id="{ADDA03D4-0231-476F-B4BD-51561B6685C7}" type="slidenum">
              <a:rPr lang="en-GB" smtClean="0"/>
              <a:pPr/>
              <a:t>28</a:t>
            </a:fld>
            <a:endParaRPr lang="en-GB"/>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60000"/>
              <a:lumOff val="40000"/>
            </a:schemeClr>
          </a:solidFill>
        </p:spPr>
        <p:txBody>
          <a:bodyPr/>
          <a:lstStyle/>
          <a:p>
            <a:r>
              <a:rPr lang="en-US" dirty="0" smtClean="0">
                <a:solidFill>
                  <a:schemeClr val="bg1"/>
                </a:solidFill>
              </a:rPr>
              <a:t>Way Forward  (1/2)</a:t>
            </a:r>
            <a:endParaRPr lang="en-GB" dirty="0">
              <a:solidFill>
                <a:schemeClr val="bg1"/>
              </a:solidFill>
            </a:endParaRPr>
          </a:p>
        </p:txBody>
      </p:sp>
      <p:sp>
        <p:nvSpPr>
          <p:cNvPr id="3" name="Content Placeholder 2"/>
          <p:cNvSpPr>
            <a:spLocks noGrp="1"/>
          </p:cNvSpPr>
          <p:nvPr>
            <p:ph idx="1"/>
          </p:nvPr>
        </p:nvSpPr>
        <p:spPr>
          <a:solidFill>
            <a:srgbClr val="FFC000"/>
          </a:solidFill>
        </p:spPr>
        <p:txBody>
          <a:bodyPr>
            <a:normAutofit fontScale="92500"/>
          </a:bodyPr>
          <a:lstStyle/>
          <a:p>
            <a:r>
              <a:rPr lang="en-US" dirty="0" smtClean="0"/>
              <a:t>The Environmental Conservation Law was promulgated on 30 March 2012 providing terms for sustainable development in the mining sector.</a:t>
            </a:r>
          </a:p>
          <a:p>
            <a:r>
              <a:rPr lang="en-US" dirty="0" smtClean="0"/>
              <a:t>The Foreign Investment Law was promulgated  on 2 November 2012 providing conducive terms for foreign investors.</a:t>
            </a:r>
          </a:p>
          <a:p>
            <a:r>
              <a:rPr lang="en-US" dirty="0" smtClean="0"/>
              <a:t>Yangon Stock Exchange kicked off on 25March2016 paving the way for capital market.</a:t>
            </a:r>
            <a:endParaRPr lang="en-GB" dirty="0"/>
          </a:p>
        </p:txBody>
      </p:sp>
      <p:sp>
        <p:nvSpPr>
          <p:cNvPr id="4" name="Date Placeholder 3"/>
          <p:cNvSpPr>
            <a:spLocks noGrp="1"/>
          </p:cNvSpPr>
          <p:nvPr>
            <p:ph type="dt" sz="half" idx="10"/>
          </p:nvPr>
        </p:nvSpPr>
        <p:spPr/>
        <p:txBody>
          <a:bodyPr/>
          <a:lstStyle/>
          <a:p>
            <a:r>
              <a:rPr lang="en-US" smtClean="0"/>
              <a:t>5/15/2016</a:t>
            </a:r>
            <a:endParaRPr lang="en-GB"/>
          </a:p>
        </p:txBody>
      </p:sp>
      <p:sp>
        <p:nvSpPr>
          <p:cNvPr id="5" name="Footer Placeholder 4"/>
          <p:cNvSpPr>
            <a:spLocks noGrp="1"/>
          </p:cNvSpPr>
          <p:nvPr>
            <p:ph type="ftr" sz="quarter" idx="11"/>
          </p:nvPr>
        </p:nvSpPr>
        <p:spPr/>
        <p:txBody>
          <a:bodyPr/>
          <a:lstStyle/>
          <a:p>
            <a:r>
              <a:rPr lang="en-GB" smtClean="0"/>
              <a:t>law amendment presentation BKK May25</a:t>
            </a:r>
            <a:endParaRPr lang="en-GB"/>
          </a:p>
        </p:txBody>
      </p:sp>
      <p:sp>
        <p:nvSpPr>
          <p:cNvPr id="6" name="Slide Number Placeholder 5"/>
          <p:cNvSpPr>
            <a:spLocks noGrp="1"/>
          </p:cNvSpPr>
          <p:nvPr>
            <p:ph type="sldNum" sz="quarter" idx="12"/>
          </p:nvPr>
        </p:nvSpPr>
        <p:spPr/>
        <p:txBody>
          <a:bodyPr/>
          <a:lstStyle/>
          <a:p>
            <a:fld id="{ADDA03D4-0231-476F-B4BD-51561B6685C7}" type="slidenum">
              <a:rPr lang="en-GB" smtClean="0"/>
              <a:pPr/>
              <a:t>29</a:t>
            </a:fld>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lstStyle/>
          <a:p>
            <a:r>
              <a:rPr lang="en-US" dirty="0" smtClean="0">
                <a:solidFill>
                  <a:schemeClr val="bg1"/>
                </a:solidFill>
              </a:rPr>
              <a:t>Ministry </a:t>
            </a:r>
            <a:r>
              <a:rPr lang="en-US" dirty="0" err="1" smtClean="0">
                <a:solidFill>
                  <a:schemeClr val="bg1"/>
                </a:solidFill>
              </a:rPr>
              <a:t>Reorg</a:t>
            </a:r>
            <a:endParaRPr lang="en-GB" dirty="0">
              <a:solidFill>
                <a:schemeClr val="bg1"/>
              </a:solidFill>
            </a:endParaRPr>
          </a:p>
        </p:txBody>
      </p:sp>
      <p:sp>
        <p:nvSpPr>
          <p:cNvPr id="3" name="Content Placeholder 2"/>
          <p:cNvSpPr>
            <a:spLocks noGrp="1"/>
          </p:cNvSpPr>
          <p:nvPr>
            <p:ph idx="1"/>
          </p:nvPr>
        </p:nvSpPr>
        <p:spPr>
          <a:solidFill>
            <a:schemeClr val="accent2">
              <a:lumMod val="50000"/>
            </a:schemeClr>
          </a:solidFill>
        </p:spPr>
        <p:txBody>
          <a:bodyPr>
            <a:normAutofit lnSpcReduction="10000"/>
          </a:bodyPr>
          <a:lstStyle/>
          <a:p>
            <a:r>
              <a:rPr lang="en-US" dirty="0" smtClean="0">
                <a:solidFill>
                  <a:schemeClr val="bg1"/>
                </a:solidFill>
              </a:rPr>
              <a:t>Reorganization of Ministries under the new government .</a:t>
            </a:r>
          </a:p>
          <a:p>
            <a:r>
              <a:rPr lang="en-US" dirty="0" smtClean="0">
                <a:solidFill>
                  <a:schemeClr val="bg1"/>
                </a:solidFill>
              </a:rPr>
              <a:t>Ministry of Mines and Ministry of Environmental Conservation and Forestry are being merged to form a new ministry named “Ministry of Natural Resources and Environmental Conservation “</a:t>
            </a:r>
          </a:p>
          <a:p>
            <a:r>
              <a:rPr lang="en-US" dirty="0" smtClean="0">
                <a:solidFill>
                  <a:schemeClr val="bg1"/>
                </a:solidFill>
              </a:rPr>
              <a:t>Matters relating to mining industry not likely to change.</a:t>
            </a:r>
          </a:p>
          <a:p>
            <a:endParaRPr lang="en-US" dirty="0" smtClean="0"/>
          </a:p>
        </p:txBody>
      </p:sp>
      <p:sp>
        <p:nvSpPr>
          <p:cNvPr id="4" name="Date Placeholder 3"/>
          <p:cNvSpPr>
            <a:spLocks noGrp="1"/>
          </p:cNvSpPr>
          <p:nvPr>
            <p:ph type="dt" sz="half" idx="10"/>
          </p:nvPr>
        </p:nvSpPr>
        <p:spPr/>
        <p:txBody>
          <a:bodyPr/>
          <a:lstStyle/>
          <a:p>
            <a:r>
              <a:rPr lang="en-US" smtClean="0"/>
              <a:t>5/15/2016</a:t>
            </a:r>
            <a:endParaRPr lang="en-GB"/>
          </a:p>
        </p:txBody>
      </p:sp>
      <p:sp>
        <p:nvSpPr>
          <p:cNvPr id="5" name="Footer Placeholder 4"/>
          <p:cNvSpPr>
            <a:spLocks noGrp="1"/>
          </p:cNvSpPr>
          <p:nvPr>
            <p:ph type="ftr" sz="quarter" idx="11"/>
          </p:nvPr>
        </p:nvSpPr>
        <p:spPr/>
        <p:txBody>
          <a:bodyPr/>
          <a:lstStyle/>
          <a:p>
            <a:r>
              <a:rPr lang="en-GB" smtClean="0"/>
              <a:t>law amendment presentation BKK May25</a:t>
            </a:r>
            <a:endParaRPr lang="en-GB"/>
          </a:p>
        </p:txBody>
      </p:sp>
      <p:sp>
        <p:nvSpPr>
          <p:cNvPr id="6" name="Slide Number Placeholder 5"/>
          <p:cNvSpPr>
            <a:spLocks noGrp="1"/>
          </p:cNvSpPr>
          <p:nvPr>
            <p:ph type="sldNum" sz="quarter" idx="12"/>
          </p:nvPr>
        </p:nvSpPr>
        <p:spPr/>
        <p:txBody>
          <a:bodyPr/>
          <a:lstStyle/>
          <a:p>
            <a:fld id="{ADDA03D4-0231-476F-B4BD-51561B6685C7}" type="slidenum">
              <a:rPr lang="en-GB" smtClean="0"/>
              <a:pPr/>
              <a:t>3</a:t>
            </a:fld>
            <a:endParaRPr lang="en-GB"/>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40000"/>
              <a:lumOff val="60000"/>
            </a:schemeClr>
          </a:solidFill>
        </p:spPr>
        <p:txBody>
          <a:bodyPr/>
          <a:lstStyle/>
          <a:p>
            <a:r>
              <a:rPr lang="en-US" dirty="0" smtClean="0"/>
              <a:t>Way Forward (2/2)</a:t>
            </a:r>
            <a:endParaRPr lang="en-GB" dirty="0"/>
          </a:p>
        </p:txBody>
      </p:sp>
      <p:sp>
        <p:nvSpPr>
          <p:cNvPr id="3" name="Content Placeholder 2"/>
          <p:cNvSpPr>
            <a:spLocks noGrp="1"/>
          </p:cNvSpPr>
          <p:nvPr>
            <p:ph idx="1"/>
          </p:nvPr>
        </p:nvSpPr>
        <p:spPr>
          <a:solidFill>
            <a:srgbClr val="FFC000"/>
          </a:solidFill>
        </p:spPr>
        <p:txBody>
          <a:bodyPr>
            <a:normAutofit fontScale="92500"/>
          </a:bodyPr>
          <a:lstStyle/>
          <a:p>
            <a:r>
              <a:rPr lang="en-US" dirty="0" smtClean="0"/>
              <a:t>Myanmar is on the way to become a member of EITI countries providing assurance for investors in terms of transparency and accountability promoting the share holder confidence.</a:t>
            </a:r>
          </a:p>
          <a:p>
            <a:r>
              <a:rPr lang="en-US" dirty="0" smtClean="0"/>
              <a:t>Opportunities on down stream products and Research  and Development in the mineral industry </a:t>
            </a:r>
          </a:p>
          <a:p>
            <a:r>
              <a:rPr lang="en-US" dirty="0" smtClean="0"/>
              <a:t>Geographically in a strategic location for marketing  of mineral based commodities.</a:t>
            </a:r>
          </a:p>
          <a:p>
            <a:endParaRPr lang="en-US" dirty="0" smtClean="0"/>
          </a:p>
          <a:p>
            <a:endParaRPr lang="en-US" dirty="0" smtClean="0"/>
          </a:p>
          <a:p>
            <a:endParaRPr lang="en-US" dirty="0" smtClean="0"/>
          </a:p>
          <a:p>
            <a:endParaRPr lang="en-US" dirty="0" smtClean="0"/>
          </a:p>
          <a:p>
            <a:endParaRPr lang="en-US" dirty="0" smtClean="0"/>
          </a:p>
          <a:p>
            <a:endParaRPr lang="en-GB" dirty="0"/>
          </a:p>
        </p:txBody>
      </p:sp>
      <p:sp>
        <p:nvSpPr>
          <p:cNvPr id="4" name="Date Placeholder 3"/>
          <p:cNvSpPr>
            <a:spLocks noGrp="1"/>
          </p:cNvSpPr>
          <p:nvPr>
            <p:ph type="dt" sz="half" idx="10"/>
          </p:nvPr>
        </p:nvSpPr>
        <p:spPr/>
        <p:txBody>
          <a:bodyPr/>
          <a:lstStyle/>
          <a:p>
            <a:r>
              <a:rPr lang="en-US" smtClean="0"/>
              <a:t>5/15/2016</a:t>
            </a:r>
            <a:endParaRPr lang="en-GB"/>
          </a:p>
        </p:txBody>
      </p:sp>
      <p:sp>
        <p:nvSpPr>
          <p:cNvPr id="5" name="Footer Placeholder 4"/>
          <p:cNvSpPr>
            <a:spLocks noGrp="1"/>
          </p:cNvSpPr>
          <p:nvPr>
            <p:ph type="ftr" sz="quarter" idx="11"/>
          </p:nvPr>
        </p:nvSpPr>
        <p:spPr/>
        <p:txBody>
          <a:bodyPr/>
          <a:lstStyle/>
          <a:p>
            <a:r>
              <a:rPr lang="en-GB" smtClean="0"/>
              <a:t>law amendment presentation BKK May25</a:t>
            </a:r>
            <a:endParaRPr lang="en-GB"/>
          </a:p>
        </p:txBody>
      </p:sp>
      <p:sp>
        <p:nvSpPr>
          <p:cNvPr id="6" name="Slide Number Placeholder 5"/>
          <p:cNvSpPr>
            <a:spLocks noGrp="1"/>
          </p:cNvSpPr>
          <p:nvPr>
            <p:ph type="sldNum" sz="quarter" idx="12"/>
          </p:nvPr>
        </p:nvSpPr>
        <p:spPr/>
        <p:txBody>
          <a:bodyPr/>
          <a:lstStyle/>
          <a:p>
            <a:fld id="{ADDA03D4-0231-476F-B4BD-51561B6685C7}" type="slidenum">
              <a:rPr lang="en-GB" smtClean="0"/>
              <a:pPr/>
              <a:t>30</a:t>
            </a:fld>
            <a:endParaRPr lang="en-GB"/>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en-US" dirty="0" smtClean="0">
                <a:solidFill>
                  <a:schemeClr val="bg1"/>
                </a:solidFill>
              </a:rPr>
              <a:t>Conclusion</a:t>
            </a:r>
            <a:endParaRPr lang="en-GB" dirty="0">
              <a:solidFill>
                <a:schemeClr val="bg1"/>
              </a:solidFill>
            </a:endParaRPr>
          </a:p>
        </p:txBody>
      </p:sp>
      <p:sp>
        <p:nvSpPr>
          <p:cNvPr id="3" name="Content Placeholder 2"/>
          <p:cNvSpPr>
            <a:spLocks noGrp="1"/>
          </p:cNvSpPr>
          <p:nvPr>
            <p:ph idx="1"/>
          </p:nvPr>
        </p:nvSpPr>
        <p:spPr>
          <a:solidFill>
            <a:srgbClr val="FFC000"/>
          </a:solidFill>
        </p:spPr>
        <p:txBody>
          <a:bodyPr/>
          <a:lstStyle/>
          <a:p>
            <a:endParaRPr lang="en-US" dirty="0" smtClean="0"/>
          </a:p>
          <a:p>
            <a:endParaRPr lang="en-US" dirty="0" smtClean="0">
              <a:solidFill>
                <a:schemeClr val="bg1"/>
              </a:solidFill>
            </a:endParaRPr>
          </a:p>
          <a:p>
            <a:r>
              <a:rPr lang="en-US" dirty="0" smtClean="0">
                <a:solidFill>
                  <a:schemeClr val="tx1">
                    <a:lumMod val="95000"/>
                    <a:lumOff val="5000"/>
                  </a:schemeClr>
                </a:solidFill>
              </a:rPr>
              <a:t>With the wealth of mineral resources yet to be exploited across the country, Myanmar mineral industry will find its way for larger share in national GDP </a:t>
            </a:r>
            <a:endParaRPr lang="en-GB" dirty="0">
              <a:solidFill>
                <a:schemeClr val="tx1">
                  <a:lumMod val="95000"/>
                  <a:lumOff val="5000"/>
                </a:schemeClr>
              </a:solidFill>
            </a:endParaRPr>
          </a:p>
        </p:txBody>
      </p:sp>
      <p:sp>
        <p:nvSpPr>
          <p:cNvPr id="4" name="Date Placeholder 3"/>
          <p:cNvSpPr>
            <a:spLocks noGrp="1"/>
          </p:cNvSpPr>
          <p:nvPr>
            <p:ph type="dt" sz="half" idx="10"/>
          </p:nvPr>
        </p:nvSpPr>
        <p:spPr/>
        <p:txBody>
          <a:bodyPr/>
          <a:lstStyle/>
          <a:p>
            <a:r>
              <a:rPr lang="en-US" smtClean="0"/>
              <a:t>5/15/2016</a:t>
            </a:r>
            <a:endParaRPr lang="en-GB"/>
          </a:p>
        </p:txBody>
      </p:sp>
      <p:sp>
        <p:nvSpPr>
          <p:cNvPr id="5" name="Footer Placeholder 4"/>
          <p:cNvSpPr>
            <a:spLocks noGrp="1"/>
          </p:cNvSpPr>
          <p:nvPr>
            <p:ph type="ftr" sz="quarter" idx="11"/>
          </p:nvPr>
        </p:nvSpPr>
        <p:spPr/>
        <p:txBody>
          <a:bodyPr/>
          <a:lstStyle/>
          <a:p>
            <a:r>
              <a:rPr lang="en-GB" smtClean="0"/>
              <a:t>law amendment presentation BKK May25</a:t>
            </a:r>
            <a:endParaRPr lang="en-GB"/>
          </a:p>
        </p:txBody>
      </p:sp>
      <p:sp>
        <p:nvSpPr>
          <p:cNvPr id="6" name="Slide Number Placeholder 5"/>
          <p:cNvSpPr>
            <a:spLocks noGrp="1"/>
          </p:cNvSpPr>
          <p:nvPr>
            <p:ph type="sldNum" sz="quarter" idx="12"/>
          </p:nvPr>
        </p:nvSpPr>
        <p:spPr/>
        <p:txBody>
          <a:bodyPr/>
          <a:lstStyle/>
          <a:p>
            <a:fld id="{ADDA03D4-0231-476F-B4BD-51561B6685C7}" type="slidenum">
              <a:rPr lang="en-GB" smtClean="0"/>
              <a:pPr/>
              <a:t>31</a:t>
            </a:fld>
            <a:endParaRPr lang="en-GB"/>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3940180"/>
          </a:xfrm>
        </p:spPr>
        <p:style>
          <a:lnRef idx="1">
            <a:schemeClr val="accent1"/>
          </a:lnRef>
          <a:fillRef idx="2">
            <a:schemeClr val="accent1"/>
          </a:fillRef>
          <a:effectRef idx="1">
            <a:schemeClr val="accent1"/>
          </a:effectRef>
          <a:fontRef idx="minor">
            <a:schemeClr val="dk1"/>
          </a:fontRef>
        </p:style>
        <p:txBody>
          <a:bodyPr/>
          <a:lstStyle/>
          <a:p>
            <a:r>
              <a:rPr lang="en-US" dirty="0" smtClean="0">
                <a:solidFill>
                  <a:srgbClr val="FF0000"/>
                </a:solidFill>
              </a:rPr>
              <a:t>Thanks for your Kind Attention</a:t>
            </a:r>
            <a:endParaRPr lang="en-GB" dirty="0">
              <a:solidFill>
                <a:srgbClr val="FF0000"/>
              </a:solidFill>
            </a:endParaRPr>
          </a:p>
        </p:txBody>
      </p:sp>
      <p:sp>
        <p:nvSpPr>
          <p:cNvPr id="8" name="Content Placeholder 7"/>
          <p:cNvSpPr>
            <a:spLocks noGrp="1"/>
          </p:cNvSpPr>
          <p:nvPr>
            <p:ph idx="1"/>
          </p:nvPr>
        </p:nvSpPr>
        <p:spPr>
          <a:xfrm>
            <a:off x="4214810" y="4429132"/>
            <a:ext cx="4471990" cy="1697031"/>
          </a:xfrm>
          <a:solidFill>
            <a:srgbClr val="FFFF00"/>
          </a:solidFill>
        </p:spPr>
        <p:txBody>
          <a:bodyPr>
            <a:normAutofit fontScale="55000" lnSpcReduction="20000"/>
          </a:bodyPr>
          <a:lstStyle/>
          <a:p>
            <a:pPr algn="ctr"/>
            <a:r>
              <a:rPr lang="en-US" b="1" dirty="0" smtClean="0"/>
              <a:t>Zaw win</a:t>
            </a:r>
          </a:p>
          <a:p>
            <a:pPr algn="ctr"/>
            <a:r>
              <a:rPr lang="en-US" b="1" dirty="0" smtClean="0"/>
              <a:t>Mining Engineer</a:t>
            </a:r>
          </a:p>
          <a:p>
            <a:pPr algn="ctr"/>
            <a:r>
              <a:rPr lang="en-US" b="1" dirty="0" smtClean="0"/>
              <a:t>Director (Retired,) Department of Mines)</a:t>
            </a:r>
          </a:p>
          <a:p>
            <a:pPr algn="ctr"/>
            <a:r>
              <a:rPr lang="en-US" b="1" dirty="0" smtClean="0"/>
              <a:t>Email:  </a:t>
            </a:r>
            <a:r>
              <a:rPr lang="en-US" b="1" dirty="0" err="1" smtClean="0"/>
              <a:t>zinyawgyi</a:t>
            </a:r>
            <a:r>
              <a:rPr lang="en-US" b="1" dirty="0" smtClean="0"/>
              <a:t>@ gmail.com</a:t>
            </a:r>
          </a:p>
          <a:p>
            <a:pPr algn="ctr"/>
            <a:r>
              <a:rPr lang="en-US" b="1" dirty="0" smtClean="0"/>
              <a:t>Mobile:  095036447 </a:t>
            </a:r>
            <a:endParaRPr lang="en-GB" b="1" dirty="0"/>
          </a:p>
        </p:txBody>
      </p:sp>
      <p:sp>
        <p:nvSpPr>
          <p:cNvPr id="4" name="Date Placeholder 3"/>
          <p:cNvSpPr>
            <a:spLocks noGrp="1"/>
          </p:cNvSpPr>
          <p:nvPr>
            <p:ph type="dt" sz="half" idx="10"/>
          </p:nvPr>
        </p:nvSpPr>
        <p:spPr/>
        <p:txBody>
          <a:bodyPr/>
          <a:lstStyle/>
          <a:p>
            <a:r>
              <a:rPr lang="en-US" smtClean="0"/>
              <a:t>5/15/2016</a:t>
            </a:r>
            <a:endParaRPr lang="en-GB"/>
          </a:p>
        </p:txBody>
      </p:sp>
      <p:sp>
        <p:nvSpPr>
          <p:cNvPr id="5" name="Footer Placeholder 4"/>
          <p:cNvSpPr>
            <a:spLocks noGrp="1"/>
          </p:cNvSpPr>
          <p:nvPr>
            <p:ph type="ftr" sz="quarter" idx="11"/>
          </p:nvPr>
        </p:nvSpPr>
        <p:spPr/>
        <p:txBody>
          <a:bodyPr/>
          <a:lstStyle/>
          <a:p>
            <a:r>
              <a:rPr lang="en-GB" smtClean="0"/>
              <a:t>law amendment presentation BKK May25</a:t>
            </a:r>
            <a:endParaRPr lang="en-GB"/>
          </a:p>
        </p:txBody>
      </p:sp>
      <p:sp>
        <p:nvSpPr>
          <p:cNvPr id="6" name="Slide Number Placeholder 5"/>
          <p:cNvSpPr>
            <a:spLocks noGrp="1"/>
          </p:cNvSpPr>
          <p:nvPr>
            <p:ph type="sldNum" sz="quarter" idx="12"/>
          </p:nvPr>
        </p:nvSpPr>
        <p:spPr/>
        <p:txBody>
          <a:bodyPr/>
          <a:lstStyle/>
          <a:p>
            <a:fld id="{ADDA03D4-0231-476F-B4BD-51561B6685C7}" type="slidenum">
              <a:rPr lang="en-GB" smtClean="0"/>
              <a:pPr/>
              <a:t>32</a:t>
            </a:fld>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lstStyle/>
          <a:p>
            <a:r>
              <a:rPr lang="en-US" dirty="0" smtClean="0">
                <a:solidFill>
                  <a:schemeClr val="bg1"/>
                </a:solidFill>
              </a:rPr>
              <a:t>Myanmar Mines Law 1994</a:t>
            </a:r>
            <a:endParaRPr lang="en-GB" dirty="0">
              <a:solidFill>
                <a:schemeClr val="bg1"/>
              </a:solidFill>
            </a:endParaRPr>
          </a:p>
        </p:txBody>
      </p:sp>
      <p:sp>
        <p:nvSpPr>
          <p:cNvPr id="3" name="Content Placeholder 2"/>
          <p:cNvSpPr>
            <a:spLocks noGrp="1"/>
          </p:cNvSpPr>
          <p:nvPr>
            <p:ph idx="1"/>
          </p:nvPr>
        </p:nvSpPr>
        <p:spPr>
          <a:solidFill>
            <a:schemeClr val="bg2">
              <a:lumMod val="25000"/>
            </a:schemeClr>
          </a:solidFill>
        </p:spPr>
        <p:txBody>
          <a:bodyPr/>
          <a:lstStyle/>
          <a:p>
            <a:endParaRPr lang="en-US" dirty="0" smtClean="0"/>
          </a:p>
          <a:p>
            <a:r>
              <a:rPr lang="en-US" dirty="0" smtClean="0">
                <a:solidFill>
                  <a:schemeClr val="bg1"/>
                </a:solidFill>
              </a:rPr>
              <a:t>Promulgated in  6 September 1994 </a:t>
            </a:r>
          </a:p>
          <a:p>
            <a:r>
              <a:rPr lang="en-US" dirty="0" smtClean="0">
                <a:solidFill>
                  <a:schemeClr val="bg1"/>
                </a:solidFill>
              </a:rPr>
              <a:t>Rules stipulated in 30 December 1996</a:t>
            </a:r>
          </a:p>
          <a:p>
            <a:r>
              <a:rPr lang="en-US" dirty="0" smtClean="0">
                <a:solidFill>
                  <a:schemeClr val="bg1"/>
                </a:solidFill>
              </a:rPr>
              <a:t>Adoption of Market Oriented Economy </a:t>
            </a:r>
          </a:p>
          <a:p>
            <a:r>
              <a:rPr lang="en-US" dirty="0" smtClean="0">
                <a:solidFill>
                  <a:schemeClr val="bg1"/>
                </a:solidFill>
              </a:rPr>
              <a:t>Myanmar Gemstone Law also promulgated in 1995 followed by Rules in 1995</a:t>
            </a:r>
          </a:p>
          <a:p>
            <a:endParaRPr lang="en-GB" dirty="0"/>
          </a:p>
        </p:txBody>
      </p:sp>
      <p:sp>
        <p:nvSpPr>
          <p:cNvPr id="4" name="Date Placeholder 3"/>
          <p:cNvSpPr>
            <a:spLocks noGrp="1"/>
          </p:cNvSpPr>
          <p:nvPr>
            <p:ph type="dt" sz="half" idx="10"/>
          </p:nvPr>
        </p:nvSpPr>
        <p:spPr/>
        <p:txBody>
          <a:bodyPr/>
          <a:lstStyle/>
          <a:p>
            <a:r>
              <a:rPr lang="en-US" smtClean="0"/>
              <a:t>5/15/2016</a:t>
            </a:r>
            <a:endParaRPr lang="en-GB"/>
          </a:p>
        </p:txBody>
      </p:sp>
      <p:sp>
        <p:nvSpPr>
          <p:cNvPr id="5" name="Slide Number Placeholder 4"/>
          <p:cNvSpPr>
            <a:spLocks noGrp="1"/>
          </p:cNvSpPr>
          <p:nvPr>
            <p:ph type="sldNum" sz="quarter" idx="12"/>
          </p:nvPr>
        </p:nvSpPr>
        <p:spPr/>
        <p:txBody>
          <a:bodyPr/>
          <a:lstStyle/>
          <a:p>
            <a:fld id="{ADDA03D4-0231-476F-B4BD-51561B6685C7}" type="slidenum">
              <a:rPr lang="en-GB" smtClean="0"/>
              <a:pPr/>
              <a:t>4</a:t>
            </a:fld>
            <a:endParaRPr lang="en-GB"/>
          </a:p>
        </p:txBody>
      </p:sp>
      <p:sp>
        <p:nvSpPr>
          <p:cNvPr id="6" name="Footer Placeholder 5"/>
          <p:cNvSpPr>
            <a:spLocks noGrp="1"/>
          </p:cNvSpPr>
          <p:nvPr>
            <p:ph type="ftr" sz="quarter" idx="11"/>
          </p:nvPr>
        </p:nvSpPr>
        <p:spPr/>
        <p:txBody>
          <a:bodyPr/>
          <a:lstStyle/>
          <a:p>
            <a:r>
              <a:rPr lang="en-GB" smtClean="0"/>
              <a:t>law amendment presentation BKK May25</a:t>
            </a:r>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lstStyle/>
          <a:p>
            <a:r>
              <a:rPr lang="en-US" dirty="0" smtClean="0"/>
              <a:t>. </a:t>
            </a:r>
            <a:r>
              <a:rPr lang="en-US" dirty="0" smtClean="0">
                <a:solidFill>
                  <a:schemeClr val="bg1"/>
                </a:solidFill>
              </a:rPr>
              <a:t>Rationale for amendment</a:t>
            </a:r>
            <a:endParaRPr lang="en-GB" dirty="0">
              <a:solidFill>
                <a:schemeClr val="bg1"/>
              </a:solidFill>
            </a:endParaRPr>
          </a:p>
        </p:txBody>
      </p:sp>
      <p:sp>
        <p:nvSpPr>
          <p:cNvPr id="3" name="Content Placeholder 2"/>
          <p:cNvSpPr>
            <a:spLocks noGrp="1"/>
          </p:cNvSpPr>
          <p:nvPr>
            <p:ph idx="1"/>
          </p:nvPr>
        </p:nvSpPr>
        <p:spPr>
          <a:solidFill>
            <a:schemeClr val="accent2">
              <a:lumMod val="50000"/>
            </a:schemeClr>
          </a:solidFill>
        </p:spPr>
        <p:txBody>
          <a:bodyPr/>
          <a:lstStyle/>
          <a:p>
            <a:r>
              <a:rPr lang="en-US" b="1" dirty="0" smtClean="0">
                <a:solidFill>
                  <a:schemeClr val="bg1"/>
                </a:solidFill>
              </a:rPr>
              <a:t>Minerals</a:t>
            </a:r>
            <a:r>
              <a:rPr lang="en-US" dirty="0" smtClean="0">
                <a:solidFill>
                  <a:schemeClr val="bg1"/>
                </a:solidFill>
              </a:rPr>
              <a:t>- Gemstones administered under different law.</a:t>
            </a:r>
          </a:p>
          <a:p>
            <a:r>
              <a:rPr lang="en-US" b="1" dirty="0" smtClean="0">
                <a:solidFill>
                  <a:schemeClr val="bg1"/>
                </a:solidFill>
              </a:rPr>
              <a:t>Types of Permits- </a:t>
            </a:r>
            <a:r>
              <a:rPr lang="en-US" dirty="0" smtClean="0">
                <a:solidFill>
                  <a:schemeClr val="bg1"/>
                </a:solidFill>
              </a:rPr>
              <a:t>corresponding to type of business activity</a:t>
            </a:r>
          </a:p>
          <a:p>
            <a:r>
              <a:rPr lang="en-US" b="1" dirty="0" smtClean="0">
                <a:solidFill>
                  <a:schemeClr val="bg1"/>
                </a:solidFill>
              </a:rPr>
              <a:t>Regional Authorities- </a:t>
            </a:r>
            <a:r>
              <a:rPr lang="en-US" dirty="0" smtClean="0">
                <a:solidFill>
                  <a:schemeClr val="bg1"/>
                </a:solidFill>
              </a:rPr>
              <a:t>Authority delegation for some type s of permits </a:t>
            </a:r>
          </a:p>
          <a:p>
            <a:endParaRPr lang="en-US" dirty="0" smtClean="0"/>
          </a:p>
          <a:p>
            <a:endParaRPr lang="en-US" dirty="0" smtClean="0"/>
          </a:p>
          <a:p>
            <a:endParaRPr lang="en-US" dirty="0" smtClean="0"/>
          </a:p>
          <a:p>
            <a:pPr>
              <a:buNone/>
            </a:pPr>
            <a:endParaRPr lang="en-US" dirty="0" smtClean="0"/>
          </a:p>
          <a:p>
            <a:pPr>
              <a:buNone/>
            </a:pPr>
            <a:endParaRPr lang="en-GB" dirty="0"/>
          </a:p>
        </p:txBody>
      </p:sp>
      <p:sp>
        <p:nvSpPr>
          <p:cNvPr id="4" name="Date Placeholder 3"/>
          <p:cNvSpPr>
            <a:spLocks noGrp="1"/>
          </p:cNvSpPr>
          <p:nvPr>
            <p:ph type="dt" sz="half" idx="10"/>
          </p:nvPr>
        </p:nvSpPr>
        <p:spPr/>
        <p:txBody>
          <a:bodyPr/>
          <a:lstStyle/>
          <a:p>
            <a:r>
              <a:rPr lang="en-US" smtClean="0"/>
              <a:t>5/15/2016</a:t>
            </a:r>
            <a:endParaRPr lang="en-GB"/>
          </a:p>
        </p:txBody>
      </p:sp>
      <p:sp>
        <p:nvSpPr>
          <p:cNvPr id="5" name="Slide Number Placeholder 4"/>
          <p:cNvSpPr>
            <a:spLocks noGrp="1"/>
          </p:cNvSpPr>
          <p:nvPr>
            <p:ph type="sldNum" sz="quarter" idx="12"/>
          </p:nvPr>
        </p:nvSpPr>
        <p:spPr/>
        <p:txBody>
          <a:bodyPr/>
          <a:lstStyle/>
          <a:p>
            <a:fld id="{ADDA03D4-0231-476F-B4BD-51561B6685C7}" type="slidenum">
              <a:rPr lang="en-GB" smtClean="0"/>
              <a:pPr/>
              <a:t>5</a:t>
            </a:fld>
            <a:endParaRPr lang="en-GB"/>
          </a:p>
        </p:txBody>
      </p:sp>
      <p:sp>
        <p:nvSpPr>
          <p:cNvPr id="6" name="Footer Placeholder 5"/>
          <p:cNvSpPr>
            <a:spLocks noGrp="1"/>
          </p:cNvSpPr>
          <p:nvPr>
            <p:ph type="ftr" sz="quarter" idx="11"/>
          </p:nvPr>
        </p:nvSpPr>
        <p:spPr/>
        <p:txBody>
          <a:bodyPr/>
          <a:lstStyle/>
          <a:p>
            <a:r>
              <a:rPr lang="en-GB" smtClean="0"/>
              <a:t>law amendment presentation BKK May25</a:t>
            </a:r>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normAutofit fontScale="90000"/>
          </a:bodyPr>
          <a:lstStyle/>
          <a:p>
            <a:r>
              <a:rPr lang="en-US" dirty="0" smtClean="0">
                <a:solidFill>
                  <a:schemeClr val="bg1"/>
                </a:solidFill>
              </a:rPr>
              <a:t>The Law Amending Myanmar Mines Law </a:t>
            </a:r>
            <a:endParaRPr lang="en-GB" dirty="0">
              <a:solidFill>
                <a:schemeClr val="bg1"/>
              </a:solidFill>
            </a:endParaRPr>
          </a:p>
        </p:txBody>
      </p:sp>
      <p:sp>
        <p:nvSpPr>
          <p:cNvPr id="3" name="Content Placeholder 2"/>
          <p:cNvSpPr>
            <a:spLocks noGrp="1"/>
          </p:cNvSpPr>
          <p:nvPr>
            <p:ph idx="1"/>
          </p:nvPr>
        </p:nvSpPr>
        <p:spPr>
          <a:solidFill>
            <a:schemeClr val="accent1">
              <a:lumMod val="50000"/>
            </a:schemeClr>
          </a:solidFill>
        </p:spPr>
        <p:txBody>
          <a:bodyPr/>
          <a:lstStyle/>
          <a:p>
            <a:endParaRPr lang="en-US" dirty="0" smtClean="0"/>
          </a:p>
          <a:p>
            <a:r>
              <a:rPr lang="en-US" dirty="0" smtClean="0">
                <a:solidFill>
                  <a:schemeClr val="bg1"/>
                </a:solidFill>
              </a:rPr>
              <a:t>The law amending the Myanmar Mines Law was promulgated on 24 December 2015.</a:t>
            </a:r>
          </a:p>
          <a:p>
            <a:r>
              <a:rPr lang="en-US" dirty="0" smtClean="0">
                <a:solidFill>
                  <a:schemeClr val="bg1"/>
                </a:solidFill>
              </a:rPr>
              <a:t>The Regulation for implementation of the law still in process.</a:t>
            </a:r>
          </a:p>
          <a:p>
            <a:r>
              <a:rPr lang="en-US" dirty="0" smtClean="0">
                <a:solidFill>
                  <a:schemeClr val="bg1"/>
                </a:solidFill>
              </a:rPr>
              <a:t>Amendments to be in force after the stipulation of Regulations accordingly</a:t>
            </a:r>
            <a:endParaRPr lang="en-GB" dirty="0">
              <a:solidFill>
                <a:schemeClr val="bg1"/>
              </a:solidFill>
            </a:endParaRPr>
          </a:p>
        </p:txBody>
      </p:sp>
      <p:sp>
        <p:nvSpPr>
          <p:cNvPr id="4" name="Date Placeholder 3"/>
          <p:cNvSpPr>
            <a:spLocks noGrp="1"/>
          </p:cNvSpPr>
          <p:nvPr>
            <p:ph type="dt" sz="half" idx="10"/>
          </p:nvPr>
        </p:nvSpPr>
        <p:spPr/>
        <p:txBody>
          <a:bodyPr/>
          <a:lstStyle/>
          <a:p>
            <a:r>
              <a:rPr lang="en-US" smtClean="0"/>
              <a:t>5/15/2016</a:t>
            </a:r>
            <a:endParaRPr lang="en-GB"/>
          </a:p>
        </p:txBody>
      </p:sp>
      <p:sp>
        <p:nvSpPr>
          <p:cNvPr id="5" name="Footer Placeholder 4"/>
          <p:cNvSpPr>
            <a:spLocks noGrp="1"/>
          </p:cNvSpPr>
          <p:nvPr>
            <p:ph type="ftr" sz="quarter" idx="11"/>
          </p:nvPr>
        </p:nvSpPr>
        <p:spPr/>
        <p:txBody>
          <a:bodyPr/>
          <a:lstStyle/>
          <a:p>
            <a:r>
              <a:rPr lang="en-GB" smtClean="0"/>
              <a:t>law amendment presentation BKK May25</a:t>
            </a:r>
            <a:endParaRPr lang="en-GB"/>
          </a:p>
        </p:txBody>
      </p:sp>
      <p:sp>
        <p:nvSpPr>
          <p:cNvPr id="6" name="Slide Number Placeholder 5"/>
          <p:cNvSpPr>
            <a:spLocks noGrp="1"/>
          </p:cNvSpPr>
          <p:nvPr>
            <p:ph type="sldNum" sz="quarter" idx="12"/>
          </p:nvPr>
        </p:nvSpPr>
        <p:spPr/>
        <p:txBody>
          <a:bodyPr/>
          <a:lstStyle/>
          <a:p>
            <a:fld id="{ADDA03D4-0231-476F-B4BD-51561B6685C7}" type="slidenum">
              <a:rPr lang="en-GB" smtClean="0"/>
              <a:pPr/>
              <a:t>6</a:t>
            </a:fld>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lstStyle/>
          <a:p>
            <a:r>
              <a:rPr lang="en-US" dirty="0" smtClean="0">
                <a:solidFill>
                  <a:schemeClr val="bg1"/>
                </a:solidFill>
              </a:rPr>
              <a:t>Definitions (1/2)</a:t>
            </a:r>
            <a:endParaRPr lang="en-GB" dirty="0">
              <a:solidFill>
                <a:schemeClr val="bg1"/>
              </a:solidFill>
            </a:endParaRPr>
          </a:p>
        </p:txBody>
      </p:sp>
      <p:sp>
        <p:nvSpPr>
          <p:cNvPr id="3" name="Content Placeholder 2"/>
          <p:cNvSpPr>
            <a:spLocks noGrp="1"/>
          </p:cNvSpPr>
          <p:nvPr>
            <p:ph idx="1"/>
          </p:nvPr>
        </p:nvSpPr>
        <p:spPr>
          <a:solidFill>
            <a:schemeClr val="accent2">
              <a:lumMod val="50000"/>
            </a:schemeClr>
          </a:solidFill>
        </p:spPr>
        <p:txBody>
          <a:bodyPr>
            <a:normAutofit lnSpcReduction="10000"/>
          </a:bodyPr>
          <a:lstStyle/>
          <a:p>
            <a:pPr>
              <a:buNone/>
            </a:pPr>
            <a:r>
              <a:rPr lang="en-US" dirty="0" smtClean="0">
                <a:solidFill>
                  <a:schemeClr val="bg1"/>
                </a:solidFill>
              </a:rPr>
              <a:t>Amendment with regard to Definitions :- </a:t>
            </a:r>
          </a:p>
          <a:p>
            <a:pPr marL="514350" indent="-514350">
              <a:buAutoNum type="arabicParenBoth"/>
            </a:pPr>
            <a:r>
              <a:rPr lang="en-US" b="1" dirty="0" smtClean="0">
                <a:solidFill>
                  <a:schemeClr val="bg1"/>
                </a:solidFill>
              </a:rPr>
              <a:t>Definition of “Gemstones</a:t>
            </a:r>
            <a:r>
              <a:rPr lang="en-US" dirty="0" smtClean="0">
                <a:solidFill>
                  <a:schemeClr val="bg1"/>
                </a:solidFill>
              </a:rPr>
              <a:t>” is deleted in the Amendment in order not t o repeat with Myanmar Gemstones Law/</a:t>
            </a:r>
          </a:p>
          <a:p>
            <a:pPr marL="514350" indent="-514350">
              <a:buAutoNum type="arabicParenBoth"/>
            </a:pPr>
            <a:r>
              <a:rPr lang="en-US" b="1" dirty="0" smtClean="0">
                <a:solidFill>
                  <a:schemeClr val="bg1"/>
                </a:solidFill>
              </a:rPr>
              <a:t>Definition of “Permit</a:t>
            </a:r>
            <a:r>
              <a:rPr lang="en-US" dirty="0" smtClean="0">
                <a:solidFill>
                  <a:schemeClr val="bg1"/>
                </a:solidFill>
              </a:rPr>
              <a:t>” covers newly prescribed types of permits for “Feasibility Study”, “</a:t>
            </a:r>
            <a:r>
              <a:rPr lang="en-US" dirty="0" err="1" smtClean="0">
                <a:solidFill>
                  <a:schemeClr val="bg1"/>
                </a:solidFill>
              </a:rPr>
              <a:t>Mneral</a:t>
            </a:r>
            <a:r>
              <a:rPr lang="en-US" dirty="0" smtClean="0">
                <a:solidFill>
                  <a:schemeClr val="bg1"/>
                </a:solidFill>
              </a:rPr>
              <a:t> Processing”, and “Marketing” which will be permitted on their own nature of activity</a:t>
            </a:r>
          </a:p>
          <a:p>
            <a:pPr marL="514350" indent="-514350">
              <a:buNone/>
            </a:pPr>
            <a:endParaRPr lang="en-US" dirty="0" smtClean="0"/>
          </a:p>
          <a:p>
            <a:pPr marL="514350" indent="-514350">
              <a:buAutoNum type="arabicParenBoth"/>
            </a:pPr>
            <a:endParaRPr lang="en-US" dirty="0" smtClean="0"/>
          </a:p>
          <a:p>
            <a:pPr>
              <a:buNone/>
            </a:pPr>
            <a:endParaRPr lang="en-GB" dirty="0"/>
          </a:p>
        </p:txBody>
      </p:sp>
      <p:sp>
        <p:nvSpPr>
          <p:cNvPr id="4" name="Date Placeholder 3"/>
          <p:cNvSpPr>
            <a:spLocks noGrp="1"/>
          </p:cNvSpPr>
          <p:nvPr>
            <p:ph type="dt" sz="half" idx="10"/>
          </p:nvPr>
        </p:nvSpPr>
        <p:spPr/>
        <p:txBody>
          <a:bodyPr/>
          <a:lstStyle/>
          <a:p>
            <a:r>
              <a:rPr lang="en-US" smtClean="0"/>
              <a:t>5/15/2016</a:t>
            </a:r>
            <a:endParaRPr lang="en-GB"/>
          </a:p>
        </p:txBody>
      </p:sp>
      <p:sp>
        <p:nvSpPr>
          <p:cNvPr id="5" name="Footer Placeholder 4"/>
          <p:cNvSpPr>
            <a:spLocks noGrp="1"/>
          </p:cNvSpPr>
          <p:nvPr>
            <p:ph type="ftr" sz="quarter" idx="11"/>
          </p:nvPr>
        </p:nvSpPr>
        <p:spPr/>
        <p:txBody>
          <a:bodyPr/>
          <a:lstStyle/>
          <a:p>
            <a:r>
              <a:rPr lang="en-GB" smtClean="0"/>
              <a:t>law amendment presentation BKK May25</a:t>
            </a:r>
            <a:endParaRPr lang="en-GB"/>
          </a:p>
        </p:txBody>
      </p:sp>
      <p:sp>
        <p:nvSpPr>
          <p:cNvPr id="6" name="Slide Number Placeholder 5"/>
          <p:cNvSpPr>
            <a:spLocks noGrp="1"/>
          </p:cNvSpPr>
          <p:nvPr>
            <p:ph type="sldNum" sz="quarter" idx="12"/>
          </p:nvPr>
        </p:nvSpPr>
        <p:spPr/>
        <p:txBody>
          <a:bodyPr/>
          <a:lstStyle/>
          <a:p>
            <a:fld id="{ADDA03D4-0231-476F-B4BD-51561B6685C7}" type="slidenum">
              <a:rPr lang="en-GB" smtClean="0"/>
              <a:pPr/>
              <a:t>7</a:t>
            </a:fld>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lstStyle/>
          <a:p>
            <a:r>
              <a:rPr lang="en-US" dirty="0" smtClean="0">
                <a:solidFill>
                  <a:schemeClr val="bg1"/>
                </a:solidFill>
              </a:rPr>
              <a:t>Definitions (2/2)</a:t>
            </a:r>
            <a:endParaRPr lang="en-GB" dirty="0">
              <a:solidFill>
                <a:schemeClr val="bg1"/>
              </a:solidFill>
            </a:endParaRPr>
          </a:p>
        </p:txBody>
      </p:sp>
      <p:sp>
        <p:nvSpPr>
          <p:cNvPr id="3" name="Content Placeholder 2"/>
          <p:cNvSpPr>
            <a:spLocks noGrp="1"/>
          </p:cNvSpPr>
          <p:nvPr>
            <p:ph idx="1"/>
          </p:nvPr>
        </p:nvSpPr>
        <p:spPr>
          <a:solidFill>
            <a:schemeClr val="accent2">
              <a:lumMod val="50000"/>
            </a:schemeClr>
          </a:solidFill>
        </p:spPr>
        <p:txBody>
          <a:bodyPr/>
          <a:lstStyle/>
          <a:p>
            <a:endParaRPr lang="en-US" dirty="0" smtClean="0">
              <a:solidFill>
                <a:schemeClr val="bg1"/>
              </a:solidFill>
            </a:endParaRPr>
          </a:p>
          <a:p>
            <a:r>
              <a:rPr lang="en-US" dirty="0" smtClean="0">
                <a:solidFill>
                  <a:schemeClr val="bg1"/>
                </a:solidFill>
              </a:rPr>
              <a:t>(</a:t>
            </a:r>
            <a:r>
              <a:rPr lang="en-US" b="1" dirty="0" smtClean="0">
                <a:solidFill>
                  <a:schemeClr val="bg1"/>
                </a:solidFill>
              </a:rPr>
              <a:t>3)New category </a:t>
            </a:r>
            <a:r>
              <a:rPr lang="en-US" dirty="0" smtClean="0">
                <a:solidFill>
                  <a:schemeClr val="bg1"/>
                </a:solidFill>
              </a:rPr>
              <a:t>of production permit for “Medium Scale Production “prescribed.</a:t>
            </a:r>
          </a:p>
          <a:p>
            <a:r>
              <a:rPr lang="en-US" dirty="0" smtClean="0">
                <a:solidFill>
                  <a:schemeClr val="bg1"/>
                </a:solidFill>
              </a:rPr>
              <a:t>(</a:t>
            </a:r>
            <a:r>
              <a:rPr lang="en-US" b="1" dirty="0" smtClean="0">
                <a:solidFill>
                  <a:schemeClr val="bg1"/>
                </a:solidFill>
              </a:rPr>
              <a:t>4)More precise language </a:t>
            </a:r>
            <a:r>
              <a:rPr lang="en-US" dirty="0" smtClean="0">
                <a:solidFill>
                  <a:schemeClr val="bg1"/>
                </a:solidFill>
              </a:rPr>
              <a:t>used for terms such as  “permit” “exploration”, “feasibility study</a:t>
            </a:r>
            <a:r>
              <a:rPr lang="en-US" dirty="0" smtClean="0"/>
              <a:t>”, </a:t>
            </a:r>
            <a:endParaRPr lang="en-GB" dirty="0"/>
          </a:p>
        </p:txBody>
      </p:sp>
      <p:sp>
        <p:nvSpPr>
          <p:cNvPr id="4" name="Date Placeholder 3"/>
          <p:cNvSpPr>
            <a:spLocks noGrp="1"/>
          </p:cNvSpPr>
          <p:nvPr>
            <p:ph type="dt" sz="half" idx="10"/>
          </p:nvPr>
        </p:nvSpPr>
        <p:spPr/>
        <p:txBody>
          <a:bodyPr/>
          <a:lstStyle/>
          <a:p>
            <a:r>
              <a:rPr lang="en-US" smtClean="0"/>
              <a:t>5/15/2016</a:t>
            </a:r>
            <a:endParaRPr lang="en-GB"/>
          </a:p>
        </p:txBody>
      </p:sp>
      <p:sp>
        <p:nvSpPr>
          <p:cNvPr id="5" name="Footer Placeholder 4"/>
          <p:cNvSpPr>
            <a:spLocks noGrp="1"/>
          </p:cNvSpPr>
          <p:nvPr>
            <p:ph type="ftr" sz="quarter" idx="11"/>
          </p:nvPr>
        </p:nvSpPr>
        <p:spPr/>
        <p:txBody>
          <a:bodyPr/>
          <a:lstStyle/>
          <a:p>
            <a:r>
              <a:rPr lang="en-GB" smtClean="0"/>
              <a:t>law amendment presentation BKK May25</a:t>
            </a:r>
            <a:endParaRPr lang="en-GB"/>
          </a:p>
        </p:txBody>
      </p:sp>
      <p:sp>
        <p:nvSpPr>
          <p:cNvPr id="6" name="Slide Number Placeholder 5"/>
          <p:cNvSpPr>
            <a:spLocks noGrp="1"/>
          </p:cNvSpPr>
          <p:nvPr>
            <p:ph type="sldNum" sz="quarter" idx="12"/>
          </p:nvPr>
        </p:nvSpPr>
        <p:spPr/>
        <p:txBody>
          <a:bodyPr/>
          <a:lstStyle/>
          <a:p>
            <a:fld id="{ADDA03D4-0231-476F-B4BD-51561B6685C7}" type="slidenum">
              <a:rPr lang="en-GB" smtClean="0"/>
              <a:pPr/>
              <a:t>8</a:t>
            </a:fld>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lstStyle/>
          <a:p>
            <a:r>
              <a:rPr lang="en-US" dirty="0" smtClean="0">
                <a:solidFill>
                  <a:schemeClr val="bg1"/>
                </a:solidFill>
              </a:rPr>
              <a:t>Types of Permits</a:t>
            </a:r>
            <a:endParaRPr lang="en-GB" dirty="0">
              <a:solidFill>
                <a:schemeClr val="bg1"/>
              </a:solidFill>
            </a:endParaRPr>
          </a:p>
        </p:txBody>
      </p:sp>
      <p:sp>
        <p:nvSpPr>
          <p:cNvPr id="3" name="Content Placeholder 2"/>
          <p:cNvSpPr>
            <a:spLocks noGrp="1"/>
          </p:cNvSpPr>
          <p:nvPr>
            <p:ph idx="1"/>
          </p:nvPr>
        </p:nvSpPr>
        <p:spPr>
          <a:solidFill>
            <a:schemeClr val="accent2">
              <a:lumMod val="50000"/>
            </a:schemeClr>
          </a:solidFill>
        </p:spPr>
        <p:txBody>
          <a:bodyPr/>
          <a:lstStyle/>
          <a:p>
            <a:endParaRPr lang="en-US" b="1" dirty="0" smtClean="0"/>
          </a:p>
          <a:p>
            <a:r>
              <a:rPr lang="en-US" b="1" dirty="0" smtClean="0">
                <a:solidFill>
                  <a:schemeClr val="bg1"/>
                </a:solidFill>
              </a:rPr>
              <a:t>Type of Permit </a:t>
            </a:r>
            <a:r>
              <a:rPr lang="en-US" dirty="0" smtClean="0">
                <a:solidFill>
                  <a:schemeClr val="bg1"/>
                </a:solidFill>
              </a:rPr>
              <a:t>corresponding to </a:t>
            </a:r>
          </a:p>
          <a:p>
            <a:pPr lvl="1">
              <a:buNone/>
            </a:pPr>
            <a:r>
              <a:rPr lang="en-US" dirty="0" smtClean="0">
                <a:solidFill>
                  <a:schemeClr val="bg1"/>
                </a:solidFill>
              </a:rPr>
              <a:t>	Size of Mine, </a:t>
            </a:r>
          </a:p>
          <a:p>
            <a:pPr lvl="1"/>
            <a:r>
              <a:rPr lang="en-US" dirty="0" smtClean="0">
                <a:solidFill>
                  <a:schemeClr val="bg1"/>
                </a:solidFill>
              </a:rPr>
              <a:t>Nature of business activity	</a:t>
            </a:r>
          </a:p>
          <a:p>
            <a:r>
              <a:rPr lang="en-US" b="1" dirty="0" smtClean="0">
                <a:solidFill>
                  <a:schemeClr val="bg1"/>
                </a:solidFill>
              </a:rPr>
              <a:t>Opportunities for Foreign Investment</a:t>
            </a:r>
          </a:p>
          <a:p>
            <a:pPr>
              <a:buNone/>
            </a:pPr>
            <a:r>
              <a:rPr lang="en-US" dirty="0" smtClean="0">
                <a:solidFill>
                  <a:schemeClr val="bg1"/>
                </a:solidFill>
              </a:rPr>
              <a:t>	-Types of Activities</a:t>
            </a:r>
          </a:p>
          <a:p>
            <a:pPr lvl="1"/>
            <a:endParaRPr lang="en-US" dirty="0" smtClean="0"/>
          </a:p>
          <a:p>
            <a:pPr lvl="1"/>
            <a:endParaRPr lang="en-GB" dirty="0"/>
          </a:p>
        </p:txBody>
      </p:sp>
      <p:sp>
        <p:nvSpPr>
          <p:cNvPr id="4" name="Date Placeholder 3"/>
          <p:cNvSpPr>
            <a:spLocks noGrp="1"/>
          </p:cNvSpPr>
          <p:nvPr>
            <p:ph type="dt" sz="half" idx="10"/>
          </p:nvPr>
        </p:nvSpPr>
        <p:spPr/>
        <p:txBody>
          <a:bodyPr/>
          <a:lstStyle/>
          <a:p>
            <a:r>
              <a:rPr lang="en-US" smtClean="0"/>
              <a:t>5/15/2016</a:t>
            </a:r>
            <a:endParaRPr lang="en-GB"/>
          </a:p>
        </p:txBody>
      </p:sp>
      <p:sp>
        <p:nvSpPr>
          <p:cNvPr id="5" name="Slide Number Placeholder 4"/>
          <p:cNvSpPr>
            <a:spLocks noGrp="1"/>
          </p:cNvSpPr>
          <p:nvPr>
            <p:ph type="sldNum" sz="quarter" idx="12"/>
          </p:nvPr>
        </p:nvSpPr>
        <p:spPr/>
        <p:txBody>
          <a:bodyPr/>
          <a:lstStyle/>
          <a:p>
            <a:fld id="{ADDA03D4-0231-476F-B4BD-51561B6685C7}" type="slidenum">
              <a:rPr lang="en-GB" smtClean="0"/>
              <a:pPr/>
              <a:t>9</a:t>
            </a:fld>
            <a:endParaRPr lang="en-GB"/>
          </a:p>
        </p:txBody>
      </p:sp>
      <p:sp>
        <p:nvSpPr>
          <p:cNvPr id="6" name="Footer Placeholder 5"/>
          <p:cNvSpPr>
            <a:spLocks noGrp="1"/>
          </p:cNvSpPr>
          <p:nvPr>
            <p:ph type="ftr" sz="quarter" idx="11"/>
          </p:nvPr>
        </p:nvSpPr>
        <p:spPr/>
        <p:txBody>
          <a:bodyPr/>
          <a:lstStyle/>
          <a:p>
            <a:r>
              <a:rPr lang="en-GB" smtClean="0"/>
              <a:t>law amendment presentation BKK May25</a:t>
            </a:r>
            <a:endParaRPr lang="en-GB"/>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882</TotalTime>
  <Words>1411</Words>
  <Application>Microsoft Office PowerPoint</Application>
  <PresentationFormat>On-screen Show (4:3)</PresentationFormat>
  <Paragraphs>271</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Mining Law Amendment in Myanmar</vt:lpstr>
      <vt:lpstr>Contents</vt:lpstr>
      <vt:lpstr>Ministry Reorg</vt:lpstr>
      <vt:lpstr>Myanmar Mines Law 1994</vt:lpstr>
      <vt:lpstr>. Rationale for amendment</vt:lpstr>
      <vt:lpstr>The Law Amending Myanmar Mines Law </vt:lpstr>
      <vt:lpstr>Definitions (1/2)</vt:lpstr>
      <vt:lpstr>Definitions (2/2)</vt:lpstr>
      <vt:lpstr>Types of Permits</vt:lpstr>
      <vt:lpstr>Types of Permits   (1/5)</vt:lpstr>
      <vt:lpstr>Types of Production Permits (2/5)</vt:lpstr>
      <vt:lpstr>Types of Permits   (3/5)</vt:lpstr>
      <vt:lpstr>Types of Permits   (4/5)</vt:lpstr>
      <vt:lpstr>Types of Permits (4/5)</vt:lpstr>
      <vt:lpstr>Regional Committees       (1/2)</vt:lpstr>
      <vt:lpstr> Regional Committees     (2/2) </vt:lpstr>
      <vt:lpstr>Types of Investments</vt:lpstr>
      <vt:lpstr>Mineral Production Contracts  in current practice in Myanmar</vt:lpstr>
      <vt:lpstr>Contents of Agreements   (1/5)</vt:lpstr>
      <vt:lpstr>Contents of Agreements (2/5.)</vt:lpstr>
      <vt:lpstr>Contents of Agreements (3/5)</vt:lpstr>
      <vt:lpstr>Contents of Agreements (4/5)</vt:lpstr>
      <vt:lpstr>Contents of Agreements (5/5.)</vt:lpstr>
      <vt:lpstr>Taxes and Duties</vt:lpstr>
      <vt:lpstr>Transparency</vt:lpstr>
      <vt:lpstr>Transparency</vt:lpstr>
      <vt:lpstr>Environmental Obligation</vt:lpstr>
      <vt:lpstr>Environmental Obligation</vt:lpstr>
      <vt:lpstr>Way Forward  (1/2)</vt:lpstr>
      <vt:lpstr>Way Forward (2/2)</vt:lpstr>
      <vt:lpstr>Conclusion</vt:lpstr>
      <vt:lpstr>Thanks for your Kind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Mining Law Amendment in Myanmar</dc:title>
  <dc:creator>Zaw Win</dc:creator>
  <cp:lastModifiedBy>Zaw Win</cp:lastModifiedBy>
  <cp:revision>38</cp:revision>
  <dcterms:created xsi:type="dcterms:W3CDTF">2016-05-08T10:33:55Z</dcterms:created>
  <dcterms:modified xsi:type="dcterms:W3CDTF">2016-05-19T14:07:29Z</dcterms:modified>
</cp:coreProperties>
</file>